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554" r:id="rId2"/>
    <p:sldId id="4555" r:id="rId3"/>
    <p:sldId id="4556" r:id="rId4"/>
    <p:sldId id="4557" r:id="rId5"/>
    <p:sldId id="4427" r:id="rId6"/>
    <p:sldId id="4428" r:id="rId7"/>
    <p:sldId id="4431" r:id="rId8"/>
    <p:sldId id="4432" r:id="rId9"/>
    <p:sldId id="4433" r:id="rId10"/>
    <p:sldId id="4434" r:id="rId11"/>
    <p:sldId id="4435" r:id="rId12"/>
    <p:sldId id="4436" r:id="rId13"/>
    <p:sldId id="4437" r:id="rId14"/>
    <p:sldId id="4595" r:id="rId15"/>
    <p:sldId id="4596" r:id="rId16"/>
    <p:sldId id="4597" r:id="rId17"/>
    <p:sldId id="4561" r:id="rId18"/>
    <p:sldId id="45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D212C-718E-4F48-B239-01014B1313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0C3E0D7-0489-42BE-8BE6-7D3C53C22F7F}">
      <dgm:prSet/>
      <dgm:spPr>
        <a:solidFill>
          <a:srgbClr val="53565A"/>
        </a:solidFill>
        <a:ln>
          <a:solidFill>
            <a:srgbClr val="53565A"/>
          </a:solidFill>
        </a:ln>
      </dgm:spPr>
      <dgm:t>
        <a:bodyPr/>
        <a:lstStyle/>
        <a:p>
          <a:r>
            <a:rPr lang="en-US" dirty="0">
              <a:latin typeface="+mn-lt"/>
              <a:cs typeface="Arial" panose="020B0604020202020204" pitchFamily="34" charset="0"/>
            </a:rPr>
            <a:t>Place</a:t>
          </a:r>
        </a:p>
      </dgm:t>
    </dgm:pt>
    <dgm:pt modelId="{CED4D771-B99B-4F04-9330-F088E022839E}" type="parTrans" cxnId="{3E80AC91-3D43-4852-BB15-6C00011A1C85}">
      <dgm:prSet/>
      <dgm:spPr/>
      <dgm:t>
        <a:bodyPr/>
        <a:lstStyle/>
        <a:p>
          <a:endParaRPr lang="en-US"/>
        </a:p>
      </dgm:t>
    </dgm:pt>
    <dgm:pt modelId="{C22CBF63-50C5-4030-B4EE-E40AEA4D9FB6}" type="sibTrans" cxnId="{3E80AC91-3D43-4852-BB15-6C00011A1C85}">
      <dgm:prSet/>
      <dgm:spPr/>
      <dgm:t>
        <a:bodyPr/>
        <a:lstStyle/>
        <a:p>
          <a:endParaRPr lang="en-US"/>
        </a:p>
      </dgm:t>
    </dgm:pt>
    <dgm:pt modelId="{A9F199D4-6AA7-4CC6-A98A-BDC8D04A1B2F}">
      <dgm:prSet/>
      <dgm:spPr>
        <a:ln>
          <a:solidFill>
            <a:srgbClr val="53565A"/>
          </a:solidFill>
        </a:ln>
      </dgm:spPr>
      <dgm:t>
        <a:bodyPr/>
        <a:lstStyle/>
        <a:p>
          <a:r>
            <a:rPr lang="en-US" dirty="0">
              <a:latin typeface="+mn-lt"/>
              <a:cs typeface="Arial" panose="020B0604020202020204" pitchFamily="34" charset="0"/>
            </a:rPr>
            <a:t>In the hospital &amp; ambulatory setting, place the combative/violent behavior indicator on the door frame of the patient room to alert co-workers. </a:t>
          </a:r>
        </a:p>
      </dgm:t>
    </dgm:pt>
    <dgm:pt modelId="{854B80C0-1EA5-4261-ABA8-83601AB6F9A8}" type="parTrans" cxnId="{E9057EAA-54F7-4C9F-A4D4-9C8AB653060B}">
      <dgm:prSet/>
      <dgm:spPr/>
      <dgm:t>
        <a:bodyPr/>
        <a:lstStyle/>
        <a:p>
          <a:endParaRPr lang="en-US"/>
        </a:p>
      </dgm:t>
    </dgm:pt>
    <dgm:pt modelId="{86D4635E-61B5-4322-8465-A3FE513508EC}" type="sibTrans" cxnId="{E9057EAA-54F7-4C9F-A4D4-9C8AB653060B}">
      <dgm:prSet/>
      <dgm:spPr/>
      <dgm:t>
        <a:bodyPr/>
        <a:lstStyle/>
        <a:p>
          <a:endParaRPr lang="en-US"/>
        </a:p>
      </dgm:t>
    </dgm:pt>
    <dgm:pt modelId="{0FC03B95-7CC0-4A8D-AE9B-073A47A622F5}">
      <dgm:prSet/>
      <dgm:spPr>
        <a:solidFill>
          <a:srgbClr val="53565A"/>
        </a:solidFill>
        <a:ln>
          <a:solidFill>
            <a:srgbClr val="53565A"/>
          </a:solidFill>
        </a:ln>
      </dgm:spPr>
      <dgm:t>
        <a:bodyPr/>
        <a:lstStyle/>
        <a:p>
          <a:r>
            <a:rPr lang="en-US" dirty="0">
              <a:latin typeface="+mn-lt"/>
              <a:cs typeface="Arial" panose="020B0604020202020204" pitchFamily="34" charset="0"/>
            </a:rPr>
            <a:t>Call</a:t>
          </a:r>
        </a:p>
      </dgm:t>
    </dgm:pt>
    <dgm:pt modelId="{3F23D637-B9DA-4165-9085-534CDFF057E3}" type="parTrans" cxnId="{ACC92969-8449-4869-B95E-FD35C7F6AC3F}">
      <dgm:prSet/>
      <dgm:spPr/>
      <dgm:t>
        <a:bodyPr/>
        <a:lstStyle/>
        <a:p>
          <a:endParaRPr lang="en-US"/>
        </a:p>
      </dgm:t>
    </dgm:pt>
    <dgm:pt modelId="{BADD0AFF-52DA-4D11-A0B9-0C48FE77CD40}" type="sibTrans" cxnId="{ACC92969-8449-4869-B95E-FD35C7F6AC3F}">
      <dgm:prSet/>
      <dgm:spPr/>
      <dgm:t>
        <a:bodyPr/>
        <a:lstStyle/>
        <a:p>
          <a:endParaRPr lang="en-US"/>
        </a:p>
      </dgm:t>
    </dgm:pt>
    <dgm:pt modelId="{D4576157-0C55-464D-AB33-1A8354D1D8EC}">
      <dgm:prSet/>
      <dgm:spPr>
        <a:ln>
          <a:solidFill>
            <a:srgbClr val="53565A"/>
          </a:solidFill>
        </a:ln>
      </dgm:spPr>
      <dgm:t>
        <a:bodyPr/>
        <a:lstStyle/>
        <a:p>
          <a:r>
            <a:rPr lang="en-US" dirty="0">
              <a:latin typeface="+mn-lt"/>
              <a:cs typeface="Arial" panose="020B0604020202020204" pitchFamily="34" charset="0"/>
            </a:rPr>
            <a:t>Follow internal procedure for communicating, “Security Alert + Security Assistance + Location”. </a:t>
          </a:r>
        </a:p>
        <a:p>
          <a:r>
            <a:rPr lang="en-US" dirty="0">
              <a:latin typeface="+mn-lt"/>
              <a:cs typeface="Arial" panose="020B0604020202020204" pitchFamily="34" charset="0"/>
            </a:rPr>
            <a:t>At off-site settings, alert 9-1-1 for an active event.</a:t>
          </a:r>
        </a:p>
      </dgm:t>
    </dgm:pt>
    <dgm:pt modelId="{8867413F-602C-4137-B09E-D22526FCC74E}" type="parTrans" cxnId="{190E5374-24E2-4FA6-A80D-70601932A057}">
      <dgm:prSet/>
      <dgm:spPr/>
      <dgm:t>
        <a:bodyPr/>
        <a:lstStyle/>
        <a:p>
          <a:endParaRPr lang="en-US"/>
        </a:p>
      </dgm:t>
    </dgm:pt>
    <dgm:pt modelId="{7278D161-203E-4DA7-BBCA-FDE0200921CE}" type="sibTrans" cxnId="{190E5374-24E2-4FA6-A80D-70601932A057}">
      <dgm:prSet/>
      <dgm:spPr/>
      <dgm:t>
        <a:bodyPr/>
        <a:lstStyle/>
        <a:p>
          <a:endParaRPr lang="en-US"/>
        </a:p>
      </dgm:t>
    </dgm:pt>
    <dgm:pt modelId="{A564BE03-39CC-443A-BDE6-082EA41C7D33}">
      <dgm:prSet/>
      <dgm:spPr>
        <a:solidFill>
          <a:srgbClr val="53565A"/>
        </a:solidFill>
        <a:ln>
          <a:solidFill>
            <a:srgbClr val="53565A"/>
          </a:solidFill>
        </a:ln>
      </dgm:spPr>
      <dgm:t>
        <a:bodyPr/>
        <a:lstStyle/>
        <a:p>
          <a:r>
            <a:rPr lang="en-US" dirty="0">
              <a:latin typeface="+mn-lt"/>
              <a:cs typeface="Arial" panose="020B0604020202020204" pitchFamily="34" charset="0"/>
            </a:rPr>
            <a:t>Utilize</a:t>
          </a:r>
        </a:p>
      </dgm:t>
    </dgm:pt>
    <dgm:pt modelId="{DDCF152B-07CB-48DE-98EC-E8B50AA0980E}" type="parTrans" cxnId="{6F7887FD-19A2-4803-A012-BB6BA9FC9148}">
      <dgm:prSet/>
      <dgm:spPr/>
      <dgm:t>
        <a:bodyPr/>
        <a:lstStyle/>
        <a:p>
          <a:endParaRPr lang="en-US"/>
        </a:p>
      </dgm:t>
    </dgm:pt>
    <dgm:pt modelId="{0702460F-EE25-456B-8ABF-10A7870B832A}" type="sibTrans" cxnId="{6F7887FD-19A2-4803-A012-BB6BA9FC9148}">
      <dgm:prSet/>
      <dgm:spPr/>
      <dgm:t>
        <a:bodyPr/>
        <a:lstStyle/>
        <a:p>
          <a:endParaRPr lang="en-US"/>
        </a:p>
      </dgm:t>
    </dgm:pt>
    <dgm:pt modelId="{73543729-FC05-46E7-A26F-A44E69FF87A6}">
      <dgm:prSet/>
      <dgm:spPr>
        <a:ln>
          <a:solidFill>
            <a:srgbClr val="53565A"/>
          </a:solidFill>
        </a:ln>
      </dgm:spPr>
      <dgm:t>
        <a:bodyPr/>
        <a:lstStyle/>
        <a:p>
          <a:r>
            <a:rPr lang="en-US" dirty="0">
              <a:latin typeface="+mn-lt"/>
              <a:cs typeface="Arial" panose="020B0604020202020204" pitchFamily="34" charset="0"/>
            </a:rPr>
            <a:t>Utilize Duress Alarms or Panic Alarms, where available.</a:t>
          </a:r>
        </a:p>
      </dgm:t>
    </dgm:pt>
    <dgm:pt modelId="{1298A2A9-CFC3-4ACF-8B7A-259928A68C7A}" type="parTrans" cxnId="{BA653012-C6ED-477C-B56E-452D786C485D}">
      <dgm:prSet/>
      <dgm:spPr/>
      <dgm:t>
        <a:bodyPr/>
        <a:lstStyle/>
        <a:p>
          <a:endParaRPr lang="en-US"/>
        </a:p>
      </dgm:t>
    </dgm:pt>
    <dgm:pt modelId="{953AF72F-6CF7-4D3C-87A3-6DFA7AF7D4F0}" type="sibTrans" cxnId="{BA653012-C6ED-477C-B56E-452D786C485D}">
      <dgm:prSet/>
      <dgm:spPr/>
      <dgm:t>
        <a:bodyPr/>
        <a:lstStyle/>
        <a:p>
          <a:endParaRPr lang="en-US"/>
        </a:p>
      </dgm:t>
    </dgm:pt>
    <dgm:pt modelId="{5ED4317B-3BF7-4B3F-AF59-B44190F2A1CE}">
      <dgm:prSet/>
      <dgm:spPr>
        <a:solidFill>
          <a:srgbClr val="53565A"/>
        </a:solidFill>
        <a:ln>
          <a:solidFill>
            <a:srgbClr val="53565A"/>
          </a:solidFill>
        </a:ln>
      </dgm:spPr>
      <dgm:t>
        <a:bodyPr/>
        <a:lstStyle/>
        <a:p>
          <a:r>
            <a:rPr lang="en-US" dirty="0">
              <a:latin typeface="+mn-lt"/>
              <a:cs typeface="Arial" panose="020B0604020202020204" pitchFamily="34" charset="0"/>
            </a:rPr>
            <a:t>Utilize</a:t>
          </a:r>
        </a:p>
      </dgm:t>
    </dgm:pt>
    <dgm:pt modelId="{41A6CF8D-098F-4895-817B-E6D139090B78}" type="parTrans" cxnId="{0878821D-F59E-41B7-BAD1-77B0F622C1C1}">
      <dgm:prSet/>
      <dgm:spPr/>
      <dgm:t>
        <a:bodyPr/>
        <a:lstStyle/>
        <a:p>
          <a:endParaRPr lang="en-US"/>
        </a:p>
      </dgm:t>
    </dgm:pt>
    <dgm:pt modelId="{823ED3EB-FD2A-4626-8F7D-08E146DFB612}" type="sibTrans" cxnId="{0878821D-F59E-41B7-BAD1-77B0F622C1C1}">
      <dgm:prSet/>
      <dgm:spPr/>
      <dgm:t>
        <a:bodyPr/>
        <a:lstStyle/>
        <a:p>
          <a:endParaRPr lang="en-US"/>
        </a:p>
      </dgm:t>
    </dgm:pt>
    <dgm:pt modelId="{A063415F-1E4B-4856-9AFE-7C9BA7332CAD}">
      <dgm:prSet/>
      <dgm:spPr>
        <a:ln>
          <a:solidFill>
            <a:srgbClr val="53565A"/>
          </a:solidFill>
        </a:ln>
      </dgm:spPr>
      <dgm:t>
        <a:bodyPr/>
        <a:lstStyle/>
        <a:p>
          <a:r>
            <a:rPr lang="en-US" dirty="0">
              <a:latin typeface="+mn-lt"/>
              <a:cs typeface="Arial" panose="020B0604020202020204" pitchFamily="34" charset="0"/>
            </a:rPr>
            <a:t>Utilize the Keyboard Alert System notification, where available, to alert Security or 9-1-1, as appropriate. (Depends on location setup).</a:t>
          </a:r>
        </a:p>
      </dgm:t>
    </dgm:pt>
    <dgm:pt modelId="{AB3D588D-059B-4525-B517-20A4E0CBA6D8}" type="parTrans" cxnId="{076FA252-3EBB-4131-90B8-3AD739CDF082}">
      <dgm:prSet/>
      <dgm:spPr/>
      <dgm:t>
        <a:bodyPr/>
        <a:lstStyle/>
        <a:p>
          <a:endParaRPr lang="en-US"/>
        </a:p>
      </dgm:t>
    </dgm:pt>
    <dgm:pt modelId="{3CEFC445-78AC-4024-9875-152069875FB6}" type="sibTrans" cxnId="{076FA252-3EBB-4131-90B8-3AD739CDF082}">
      <dgm:prSet/>
      <dgm:spPr/>
      <dgm:t>
        <a:bodyPr/>
        <a:lstStyle/>
        <a:p>
          <a:endParaRPr lang="en-US"/>
        </a:p>
      </dgm:t>
    </dgm:pt>
    <dgm:pt modelId="{3CB6CE7E-E040-4D3B-8FE5-B2D016B131F0}">
      <dgm:prSet/>
      <dgm:spPr>
        <a:solidFill>
          <a:srgbClr val="53565A"/>
        </a:solidFill>
        <a:ln>
          <a:solidFill>
            <a:srgbClr val="53565A"/>
          </a:solidFill>
        </a:ln>
      </dgm:spPr>
      <dgm:t>
        <a:bodyPr/>
        <a:lstStyle/>
        <a:p>
          <a:r>
            <a:rPr lang="en-US" dirty="0">
              <a:latin typeface="+mn-lt"/>
              <a:cs typeface="Arial" panose="020B0604020202020204" pitchFamily="34" charset="0"/>
            </a:rPr>
            <a:t>Have</a:t>
          </a:r>
        </a:p>
      </dgm:t>
    </dgm:pt>
    <dgm:pt modelId="{ED1B3B59-4554-40FC-9C59-5E6FC0BA460E}" type="parTrans" cxnId="{BCC3C7A0-FA45-42F9-92E2-EE46413B23B2}">
      <dgm:prSet/>
      <dgm:spPr/>
      <dgm:t>
        <a:bodyPr/>
        <a:lstStyle/>
        <a:p>
          <a:endParaRPr lang="en-US"/>
        </a:p>
      </dgm:t>
    </dgm:pt>
    <dgm:pt modelId="{826D2B39-7DFC-4CB7-962F-F87198A97CB7}" type="sibTrans" cxnId="{BCC3C7A0-FA45-42F9-92E2-EE46413B23B2}">
      <dgm:prSet/>
      <dgm:spPr/>
      <dgm:t>
        <a:bodyPr/>
        <a:lstStyle/>
        <a:p>
          <a:endParaRPr lang="en-US"/>
        </a:p>
      </dgm:t>
    </dgm:pt>
    <dgm:pt modelId="{862CDDF7-D40F-482E-BEF8-1112C6D5FA7C}">
      <dgm:prSet/>
      <dgm:spPr>
        <a:ln>
          <a:solidFill>
            <a:srgbClr val="53565A"/>
          </a:solidFill>
        </a:ln>
      </dgm:spPr>
      <dgm:t>
        <a:bodyPr/>
        <a:lstStyle/>
        <a:p>
          <a:r>
            <a:rPr lang="en-US" dirty="0">
              <a:latin typeface="+mn-lt"/>
              <a:cs typeface="Arial" panose="020B0604020202020204" pitchFamily="34" charset="0"/>
            </a:rPr>
            <a:t>Have co-workers “Watch Your Back” when you enter the room.</a:t>
          </a:r>
        </a:p>
      </dgm:t>
    </dgm:pt>
    <dgm:pt modelId="{467D48E9-DD2B-4E4F-B6F6-CEFEEBAFF40C}" type="parTrans" cxnId="{1636A023-1CD0-4782-B52E-7D36EFBF35C4}">
      <dgm:prSet/>
      <dgm:spPr/>
      <dgm:t>
        <a:bodyPr/>
        <a:lstStyle/>
        <a:p>
          <a:endParaRPr lang="en-US"/>
        </a:p>
      </dgm:t>
    </dgm:pt>
    <dgm:pt modelId="{A1E81360-DAEA-4ADB-B7D2-9F63AC3C21F9}" type="sibTrans" cxnId="{1636A023-1CD0-4782-B52E-7D36EFBF35C4}">
      <dgm:prSet/>
      <dgm:spPr/>
      <dgm:t>
        <a:bodyPr/>
        <a:lstStyle/>
        <a:p>
          <a:endParaRPr lang="en-US"/>
        </a:p>
      </dgm:t>
    </dgm:pt>
    <dgm:pt modelId="{F0FD6626-EECA-43E7-9228-887A73332DA1}" type="pres">
      <dgm:prSet presAssocID="{0A2D212C-718E-4F48-B239-01014B1313DE}" presName="linear" presStyleCnt="0">
        <dgm:presLayoutVars>
          <dgm:dir/>
          <dgm:animLvl val="lvl"/>
          <dgm:resizeHandles val="exact"/>
        </dgm:presLayoutVars>
      </dgm:prSet>
      <dgm:spPr/>
    </dgm:pt>
    <dgm:pt modelId="{E0838A8D-EA38-45FF-87BE-964AC28A9DD9}" type="pres">
      <dgm:prSet presAssocID="{00C3E0D7-0489-42BE-8BE6-7D3C53C22F7F}" presName="parentLin" presStyleCnt="0"/>
      <dgm:spPr/>
    </dgm:pt>
    <dgm:pt modelId="{36DDFA54-7C1C-44D9-A75A-956B97612A47}" type="pres">
      <dgm:prSet presAssocID="{00C3E0D7-0489-42BE-8BE6-7D3C53C22F7F}" presName="parentLeftMargin" presStyleLbl="node1" presStyleIdx="0" presStyleCnt="5"/>
      <dgm:spPr/>
    </dgm:pt>
    <dgm:pt modelId="{6415087F-EC52-4760-B439-513C4F37FBA7}" type="pres">
      <dgm:prSet presAssocID="{00C3E0D7-0489-42BE-8BE6-7D3C53C22F7F}" presName="parentText" presStyleLbl="node1" presStyleIdx="0" presStyleCnt="5">
        <dgm:presLayoutVars>
          <dgm:chMax val="0"/>
          <dgm:bulletEnabled val="1"/>
        </dgm:presLayoutVars>
      </dgm:prSet>
      <dgm:spPr/>
    </dgm:pt>
    <dgm:pt modelId="{3E6DBF64-E405-47BB-B051-55CF08BF9B13}" type="pres">
      <dgm:prSet presAssocID="{00C3E0D7-0489-42BE-8BE6-7D3C53C22F7F}" presName="negativeSpace" presStyleCnt="0"/>
      <dgm:spPr/>
    </dgm:pt>
    <dgm:pt modelId="{19AB6F80-DEDB-4DD2-AC2E-B052C31CC945}" type="pres">
      <dgm:prSet presAssocID="{00C3E0D7-0489-42BE-8BE6-7D3C53C22F7F}" presName="childText" presStyleLbl="conFgAcc1" presStyleIdx="0" presStyleCnt="5">
        <dgm:presLayoutVars>
          <dgm:bulletEnabled val="1"/>
        </dgm:presLayoutVars>
      </dgm:prSet>
      <dgm:spPr/>
    </dgm:pt>
    <dgm:pt modelId="{3415F8D0-421B-4BF1-8416-F1638C3CA236}" type="pres">
      <dgm:prSet presAssocID="{C22CBF63-50C5-4030-B4EE-E40AEA4D9FB6}" presName="spaceBetweenRectangles" presStyleCnt="0"/>
      <dgm:spPr/>
    </dgm:pt>
    <dgm:pt modelId="{4798A632-2A37-4340-A11D-2D81165A5733}" type="pres">
      <dgm:prSet presAssocID="{0FC03B95-7CC0-4A8D-AE9B-073A47A622F5}" presName="parentLin" presStyleCnt="0"/>
      <dgm:spPr/>
    </dgm:pt>
    <dgm:pt modelId="{5FF0CAA0-5C17-4447-8592-EA3ABB31DA8E}" type="pres">
      <dgm:prSet presAssocID="{0FC03B95-7CC0-4A8D-AE9B-073A47A622F5}" presName="parentLeftMargin" presStyleLbl="node1" presStyleIdx="0" presStyleCnt="5"/>
      <dgm:spPr/>
    </dgm:pt>
    <dgm:pt modelId="{60C521BA-9E87-487D-9019-72905E9CE5B3}" type="pres">
      <dgm:prSet presAssocID="{0FC03B95-7CC0-4A8D-AE9B-073A47A622F5}" presName="parentText" presStyleLbl="node1" presStyleIdx="1" presStyleCnt="5">
        <dgm:presLayoutVars>
          <dgm:chMax val="0"/>
          <dgm:bulletEnabled val="1"/>
        </dgm:presLayoutVars>
      </dgm:prSet>
      <dgm:spPr/>
    </dgm:pt>
    <dgm:pt modelId="{0D2166CB-E634-4A9C-AF05-51ED5A4C8729}" type="pres">
      <dgm:prSet presAssocID="{0FC03B95-7CC0-4A8D-AE9B-073A47A622F5}" presName="negativeSpace" presStyleCnt="0"/>
      <dgm:spPr/>
    </dgm:pt>
    <dgm:pt modelId="{E15BBA4F-EE3F-4451-AE3D-ED53EA5357E7}" type="pres">
      <dgm:prSet presAssocID="{0FC03B95-7CC0-4A8D-AE9B-073A47A622F5}" presName="childText" presStyleLbl="conFgAcc1" presStyleIdx="1" presStyleCnt="5">
        <dgm:presLayoutVars>
          <dgm:bulletEnabled val="1"/>
        </dgm:presLayoutVars>
      </dgm:prSet>
      <dgm:spPr/>
    </dgm:pt>
    <dgm:pt modelId="{F5BB761C-BE30-4096-8A11-92B66B94280A}" type="pres">
      <dgm:prSet presAssocID="{BADD0AFF-52DA-4D11-A0B9-0C48FE77CD40}" presName="spaceBetweenRectangles" presStyleCnt="0"/>
      <dgm:spPr/>
    </dgm:pt>
    <dgm:pt modelId="{2E902571-F748-41E3-B43B-0A9ACED7F199}" type="pres">
      <dgm:prSet presAssocID="{A564BE03-39CC-443A-BDE6-082EA41C7D33}" presName="parentLin" presStyleCnt="0"/>
      <dgm:spPr/>
    </dgm:pt>
    <dgm:pt modelId="{3FA2226D-D73C-4912-9C8E-97BE70E5F9B1}" type="pres">
      <dgm:prSet presAssocID="{A564BE03-39CC-443A-BDE6-082EA41C7D33}" presName="parentLeftMargin" presStyleLbl="node1" presStyleIdx="1" presStyleCnt="5"/>
      <dgm:spPr/>
    </dgm:pt>
    <dgm:pt modelId="{1095AA78-0431-4751-88A4-9A85C0E654B4}" type="pres">
      <dgm:prSet presAssocID="{A564BE03-39CC-443A-BDE6-082EA41C7D33}" presName="parentText" presStyleLbl="node1" presStyleIdx="2" presStyleCnt="5">
        <dgm:presLayoutVars>
          <dgm:chMax val="0"/>
          <dgm:bulletEnabled val="1"/>
        </dgm:presLayoutVars>
      </dgm:prSet>
      <dgm:spPr/>
    </dgm:pt>
    <dgm:pt modelId="{6B2D75D8-117E-4179-974A-C64687EC5A13}" type="pres">
      <dgm:prSet presAssocID="{A564BE03-39CC-443A-BDE6-082EA41C7D33}" presName="negativeSpace" presStyleCnt="0"/>
      <dgm:spPr/>
    </dgm:pt>
    <dgm:pt modelId="{128E793E-E4D9-4172-90EF-506433D5A05E}" type="pres">
      <dgm:prSet presAssocID="{A564BE03-39CC-443A-BDE6-082EA41C7D33}" presName="childText" presStyleLbl="conFgAcc1" presStyleIdx="2" presStyleCnt="5" custLinFactNeighborY="43478">
        <dgm:presLayoutVars>
          <dgm:bulletEnabled val="1"/>
        </dgm:presLayoutVars>
      </dgm:prSet>
      <dgm:spPr/>
    </dgm:pt>
    <dgm:pt modelId="{233DB03D-939B-424E-A9E9-7232CB7546E9}" type="pres">
      <dgm:prSet presAssocID="{0702460F-EE25-456B-8ABF-10A7870B832A}" presName="spaceBetweenRectangles" presStyleCnt="0"/>
      <dgm:spPr/>
    </dgm:pt>
    <dgm:pt modelId="{00B5498F-9988-4C23-8607-9B3B12EC8B79}" type="pres">
      <dgm:prSet presAssocID="{5ED4317B-3BF7-4B3F-AF59-B44190F2A1CE}" presName="parentLin" presStyleCnt="0"/>
      <dgm:spPr/>
    </dgm:pt>
    <dgm:pt modelId="{E1EC874D-2DE0-4A23-9D97-5DC0BA33C1D1}" type="pres">
      <dgm:prSet presAssocID="{5ED4317B-3BF7-4B3F-AF59-B44190F2A1CE}" presName="parentLeftMargin" presStyleLbl="node1" presStyleIdx="2" presStyleCnt="5"/>
      <dgm:spPr/>
    </dgm:pt>
    <dgm:pt modelId="{DC1FF612-2A20-46E2-A278-8596BD733631}" type="pres">
      <dgm:prSet presAssocID="{5ED4317B-3BF7-4B3F-AF59-B44190F2A1CE}" presName="parentText" presStyleLbl="node1" presStyleIdx="3" presStyleCnt="5">
        <dgm:presLayoutVars>
          <dgm:chMax val="0"/>
          <dgm:bulletEnabled val="1"/>
        </dgm:presLayoutVars>
      </dgm:prSet>
      <dgm:spPr/>
    </dgm:pt>
    <dgm:pt modelId="{86B0DA51-AC8B-45D0-A80F-73B5FE1DA43A}" type="pres">
      <dgm:prSet presAssocID="{5ED4317B-3BF7-4B3F-AF59-B44190F2A1CE}" presName="negativeSpace" presStyleCnt="0"/>
      <dgm:spPr/>
    </dgm:pt>
    <dgm:pt modelId="{5D452FF6-79A1-48F3-8EED-E02F66F2EA25}" type="pres">
      <dgm:prSet presAssocID="{5ED4317B-3BF7-4B3F-AF59-B44190F2A1CE}" presName="childText" presStyleLbl="conFgAcc1" presStyleIdx="3" presStyleCnt="5">
        <dgm:presLayoutVars>
          <dgm:bulletEnabled val="1"/>
        </dgm:presLayoutVars>
      </dgm:prSet>
      <dgm:spPr/>
    </dgm:pt>
    <dgm:pt modelId="{8BDB2E90-BDF5-426F-862C-E5DF7FEC4A0A}" type="pres">
      <dgm:prSet presAssocID="{823ED3EB-FD2A-4626-8F7D-08E146DFB612}" presName="spaceBetweenRectangles" presStyleCnt="0"/>
      <dgm:spPr/>
    </dgm:pt>
    <dgm:pt modelId="{F2A92A40-69AD-4C52-98D4-F2304A02DE9D}" type="pres">
      <dgm:prSet presAssocID="{3CB6CE7E-E040-4D3B-8FE5-B2D016B131F0}" presName="parentLin" presStyleCnt="0"/>
      <dgm:spPr/>
    </dgm:pt>
    <dgm:pt modelId="{281E4A51-8A4B-4382-B5F1-9BB9081CB6FE}" type="pres">
      <dgm:prSet presAssocID="{3CB6CE7E-E040-4D3B-8FE5-B2D016B131F0}" presName="parentLeftMargin" presStyleLbl="node1" presStyleIdx="3" presStyleCnt="5"/>
      <dgm:spPr/>
    </dgm:pt>
    <dgm:pt modelId="{7C433D12-2231-480D-B381-AF69FC711BCA}" type="pres">
      <dgm:prSet presAssocID="{3CB6CE7E-E040-4D3B-8FE5-B2D016B131F0}" presName="parentText" presStyleLbl="node1" presStyleIdx="4" presStyleCnt="5">
        <dgm:presLayoutVars>
          <dgm:chMax val="0"/>
          <dgm:bulletEnabled val="1"/>
        </dgm:presLayoutVars>
      </dgm:prSet>
      <dgm:spPr/>
    </dgm:pt>
    <dgm:pt modelId="{B35D3FA1-291F-4363-ABB3-63F4BC01154A}" type="pres">
      <dgm:prSet presAssocID="{3CB6CE7E-E040-4D3B-8FE5-B2D016B131F0}" presName="negativeSpace" presStyleCnt="0"/>
      <dgm:spPr/>
    </dgm:pt>
    <dgm:pt modelId="{9171CBE3-DDA5-4071-B228-0FF68C40C6BD}" type="pres">
      <dgm:prSet presAssocID="{3CB6CE7E-E040-4D3B-8FE5-B2D016B131F0}" presName="childText" presStyleLbl="conFgAcc1" presStyleIdx="4" presStyleCnt="5">
        <dgm:presLayoutVars>
          <dgm:bulletEnabled val="1"/>
        </dgm:presLayoutVars>
      </dgm:prSet>
      <dgm:spPr/>
    </dgm:pt>
  </dgm:ptLst>
  <dgm:cxnLst>
    <dgm:cxn modelId="{0DA6AA06-35BD-46BD-9534-9444F67AEA38}" type="presOf" srcId="{0A2D212C-718E-4F48-B239-01014B1313DE}" destId="{F0FD6626-EECA-43E7-9228-887A73332DA1}" srcOrd="0" destOrd="0" presId="urn:microsoft.com/office/officeart/2005/8/layout/list1"/>
    <dgm:cxn modelId="{BA653012-C6ED-477C-B56E-452D786C485D}" srcId="{A564BE03-39CC-443A-BDE6-082EA41C7D33}" destId="{73543729-FC05-46E7-A26F-A44E69FF87A6}" srcOrd="0" destOrd="0" parTransId="{1298A2A9-CFC3-4ACF-8B7A-259928A68C7A}" sibTransId="{953AF72F-6CF7-4D3C-87A3-6DFA7AF7D4F0}"/>
    <dgm:cxn modelId="{0878821D-F59E-41B7-BAD1-77B0F622C1C1}" srcId="{0A2D212C-718E-4F48-B239-01014B1313DE}" destId="{5ED4317B-3BF7-4B3F-AF59-B44190F2A1CE}" srcOrd="3" destOrd="0" parTransId="{41A6CF8D-098F-4895-817B-E6D139090B78}" sibTransId="{823ED3EB-FD2A-4626-8F7D-08E146DFB612}"/>
    <dgm:cxn modelId="{1636A023-1CD0-4782-B52E-7D36EFBF35C4}" srcId="{3CB6CE7E-E040-4D3B-8FE5-B2D016B131F0}" destId="{862CDDF7-D40F-482E-BEF8-1112C6D5FA7C}" srcOrd="0" destOrd="0" parTransId="{467D48E9-DD2B-4E4F-B6F6-CEFEEBAFF40C}" sibTransId="{A1E81360-DAEA-4ADB-B7D2-9F63AC3C21F9}"/>
    <dgm:cxn modelId="{20FC6B2D-D84A-444E-96D1-77D7EE97599A}" type="presOf" srcId="{A564BE03-39CC-443A-BDE6-082EA41C7D33}" destId="{3FA2226D-D73C-4912-9C8E-97BE70E5F9B1}" srcOrd="0" destOrd="0" presId="urn:microsoft.com/office/officeart/2005/8/layout/list1"/>
    <dgm:cxn modelId="{3EB2A134-4DB9-4400-BA38-B99CDA0BD6F8}" type="presOf" srcId="{D4576157-0C55-464D-AB33-1A8354D1D8EC}" destId="{E15BBA4F-EE3F-4451-AE3D-ED53EA5357E7}" srcOrd="0" destOrd="0" presId="urn:microsoft.com/office/officeart/2005/8/layout/list1"/>
    <dgm:cxn modelId="{8C10AD39-C6A9-4171-B56C-62879E8B53B0}" type="presOf" srcId="{3CB6CE7E-E040-4D3B-8FE5-B2D016B131F0}" destId="{7C433D12-2231-480D-B381-AF69FC711BCA}" srcOrd="1" destOrd="0" presId="urn:microsoft.com/office/officeart/2005/8/layout/list1"/>
    <dgm:cxn modelId="{69686C62-99C8-42FE-80A3-9320CF946B28}" type="presOf" srcId="{A063415F-1E4B-4856-9AFE-7C9BA7332CAD}" destId="{5D452FF6-79A1-48F3-8EED-E02F66F2EA25}" srcOrd="0" destOrd="0" presId="urn:microsoft.com/office/officeart/2005/8/layout/list1"/>
    <dgm:cxn modelId="{ACC92969-8449-4869-B95E-FD35C7F6AC3F}" srcId="{0A2D212C-718E-4F48-B239-01014B1313DE}" destId="{0FC03B95-7CC0-4A8D-AE9B-073A47A622F5}" srcOrd="1" destOrd="0" parTransId="{3F23D637-B9DA-4165-9085-534CDFF057E3}" sibTransId="{BADD0AFF-52DA-4D11-A0B9-0C48FE77CD40}"/>
    <dgm:cxn modelId="{96377F6B-28E8-4087-ABF4-AE5C03FDC868}" type="presOf" srcId="{0FC03B95-7CC0-4A8D-AE9B-073A47A622F5}" destId="{60C521BA-9E87-487D-9019-72905E9CE5B3}" srcOrd="1" destOrd="0" presId="urn:microsoft.com/office/officeart/2005/8/layout/list1"/>
    <dgm:cxn modelId="{FC750650-44B3-4909-9DFB-7D6F7127D025}" type="presOf" srcId="{73543729-FC05-46E7-A26F-A44E69FF87A6}" destId="{128E793E-E4D9-4172-90EF-506433D5A05E}" srcOrd="0" destOrd="0" presId="urn:microsoft.com/office/officeart/2005/8/layout/list1"/>
    <dgm:cxn modelId="{076FA252-3EBB-4131-90B8-3AD739CDF082}" srcId="{5ED4317B-3BF7-4B3F-AF59-B44190F2A1CE}" destId="{A063415F-1E4B-4856-9AFE-7C9BA7332CAD}" srcOrd="0" destOrd="0" parTransId="{AB3D588D-059B-4525-B517-20A4E0CBA6D8}" sibTransId="{3CEFC445-78AC-4024-9875-152069875FB6}"/>
    <dgm:cxn modelId="{190E5374-24E2-4FA6-A80D-70601932A057}" srcId="{0FC03B95-7CC0-4A8D-AE9B-073A47A622F5}" destId="{D4576157-0C55-464D-AB33-1A8354D1D8EC}" srcOrd="0" destOrd="0" parTransId="{8867413F-602C-4137-B09E-D22526FCC74E}" sibTransId="{7278D161-203E-4DA7-BBCA-FDE0200921CE}"/>
    <dgm:cxn modelId="{3E80AC91-3D43-4852-BB15-6C00011A1C85}" srcId="{0A2D212C-718E-4F48-B239-01014B1313DE}" destId="{00C3E0D7-0489-42BE-8BE6-7D3C53C22F7F}" srcOrd="0" destOrd="0" parTransId="{CED4D771-B99B-4F04-9330-F088E022839E}" sibTransId="{C22CBF63-50C5-4030-B4EE-E40AEA4D9FB6}"/>
    <dgm:cxn modelId="{36A570A0-C678-468D-95BB-51549D58D067}" type="presOf" srcId="{3CB6CE7E-E040-4D3B-8FE5-B2D016B131F0}" destId="{281E4A51-8A4B-4382-B5F1-9BB9081CB6FE}" srcOrd="0" destOrd="0" presId="urn:microsoft.com/office/officeart/2005/8/layout/list1"/>
    <dgm:cxn modelId="{BCC3C7A0-FA45-42F9-92E2-EE46413B23B2}" srcId="{0A2D212C-718E-4F48-B239-01014B1313DE}" destId="{3CB6CE7E-E040-4D3B-8FE5-B2D016B131F0}" srcOrd="4" destOrd="0" parTransId="{ED1B3B59-4554-40FC-9C59-5E6FC0BA460E}" sibTransId="{826D2B39-7DFC-4CB7-962F-F87198A97CB7}"/>
    <dgm:cxn modelId="{D4F2D3A4-B598-4FDB-A02A-5869FBA49211}" type="presOf" srcId="{A564BE03-39CC-443A-BDE6-082EA41C7D33}" destId="{1095AA78-0431-4751-88A4-9A85C0E654B4}" srcOrd="1" destOrd="0" presId="urn:microsoft.com/office/officeart/2005/8/layout/list1"/>
    <dgm:cxn modelId="{E9057EAA-54F7-4C9F-A4D4-9C8AB653060B}" srcId="{00C3E0D7-0489-42BE-8BE6-7D3C53C22F7F}" destId="{A9F199D4-6AA7-4CC6-A98A-BDC8D04A1B2F}" srcOrd="0" destOrd="0" parTransId="{854B80C0-1EA5-4261-ABA8-83601AB6F9A8}" sibTransId="{86D4635E-61B5-4322-8465-A3FE513508EC}"/>
    <dgm:cxn modelId="{AE2B15B1-4D72-43DF-8953-F7DC23201F17}" type="presOf" srcId="{5ED4317B-3BF7-4B3F-AF59-B44190F2A1CE}" destId="{E1EC874D-2DE0-4A23-9D97-5DC0BA33C1D1}" srcOrd="0" destOrd="0" presId="urn:microsoft.com/office/officeart/2005/8/layout/list1"/>
    <dgm:cxn modelId="{E2D6E8BC-6AB0-4632-9158-F1784378C12C}" type="presOf" srcId="{A9F199D4-6AA7-4CC6-A98A-BDC8D04A1B2F}" destId="{19AB6F80-DEDB-4DD2-AC2E-B052C31CC945}" srcOrd="0" destOrd="0" presId="urn:microsoft.com/office/officeart/2005/8/layout/list1"/>
    <dgm:cxn modelId="{D36DB3E5-5A30-4767-BD00-9A3DFD4238A8}" type="presOf" srcId="{0FC03B95-7CC0-4A8D-AE9B-073A47A622F5}" destId="{5FF0CAA0-5C17-4447-8592-EA3ABB31DA8E}" srcOrd="0" destOrd="0" presId="urn:microsoft.com/office/officeart/2005/8/layout/list1"/>
    <dgm:cxn modelId="{D9DB94F0-718F-4E52-8F5D-7C89143D9653}" type="presOf" srcId="{00C3E0D7-0489-42BE-8BE6-7D3C53C22F7F}" destId="{36DDFA54-7C1C-44D9-A75A-956B97612A47}" srcOrd="0" destOrd="0" presId="urn:microsoft.com/office/officeart/2005/8/layout/list1"/>
    <dgm:cxn modelId="{A6051BF4-409E-4728-B72B-45D15F07E9A1}" type="presOf" srcId="{862CDDF7-D40F-482E-BEF8-1112C6D5FA7C}" destId="{9171CBE3-DDA5-4071-B228-0FF68C40C6BD}" srcOrd="0" destOrd="0" presId="urn:microsoft.com/office/officeart/2005/8/layout/list1"/>
    <dgm:cxn modelId="{050718F5-AC82-45DE-9B0A-D2C158B57CE0}" type="presOf" srcId="{00C3E0D7-0489-42BE-8BE6-7D3C53C22F7F}" destId="{6415087F-EC52-4760-B439-513C4F37FBA7}" srcOrd="1" destOrd="0" presId="urn:microsoft.com/office/officeart/2005/8/layout/list1"/>
    <dgm:cxn modelId="{6F7887FD-19A2-4803-A012-BB6BA9FC9148}" srcId="{0A2D212C-718E-4F48-B239-01014B1313DE}" destId="{A564BE03-39CC-443A-BDE6-082EA41C7D33}" srcOrd="2" destOrd="0" parTransId="{DDCF152B-07CB-48DE-98EC-E8B50AA0980E}" sibTransId="{0702460F-EE25-456B-8ABF-10A7870B832A}"/>
    <dgm:cxn modelId="{A0A8A9FE-CB68-49F8-B184-8D0FBE398308}" type="presOf" srcId="{5ED4317B-3BF7-4B3F-AF59-B44190F2A1CE}" destId="{DC1FF612-2A20-46E2-A278-8596BD733631}" srcOrd="1" destOrd="0" presId="urn:microsoft.com/office/officeart/2005/8/layout/list1"/>
    <dgm:cxn modelId="{6D639854-CA5D-4A8F-8571-EA6E6223D15E}" type="presParOf" srcId="{F0FD6626-EECA-43E7-9228-887A73332DA1}" destId="{E0838A8D-EA38-45FF-87BE-964AC28A9DD9}" srcOrd="0" destOrd="0" presId="urn:microsoft.com/office/officeart/2005/8/layout/list1"/>
    <dgm:cxn modelId="{604B6BB1-0EC7-4875-92E6-D311CCF43EF6}" type="presParOf" srcId="{E0838A8D-EA38-45FF-87BE-964AC28A9DD9}" destId="{36DDFA54-7C1C-44D9-A75A-956B97612A47}" srcOrd="0" destOrd="0" presId="urn:microsoft.com/office/officeart/2005/8/layout/list1"/>
    <dgm:cxn modelId="{D549D10D-59E4-438B-AD59-05BAC16E54E5}" type="presParOf" srcId="{E0838A8D-EA38-45FF-87BE-964AC28A9DD9}" destId="{6415087F-EC52-4760-B439-513C4F37FBA7}" srcOrd="1" destOrd="0" presId="urn:microsoft.com/office/officeart/2005/8/layout/list1"/>
    <dgm:cxn modelId="{7CB4D301-88F6-4713-8093-8B38A185E09E}" type="presParOf" srcId="{F0FD6626-EECA-43E7-9228-887A73332DA1}" destId="{3E6DBF64-E405-47BB-B051-55CF08BF9B13}" srcOrd="1" destOrd="0" presId="urn:microsoft.com/office/officeart/2005/8/layout/list1"/>
    <dgm:cxn modelId="{FF683670-AC90-4058-B697-3B25699F7E6D}" type="presParOf" srcId="{F0FD6626-EECA-43E7-9228-887A73332DA1}" destId="{19AB6F80-DEDB-4DD2-AC2E-B052C31CC945}" srcOrd="2" destOrd="0" presId="urn:microsoft.com/office/officeart/2005/8/layout/list1"/>
    <dgm:cxn modelId="{68548F42-1605-4B31-9501-1A93E08DA16C}" type="presParOf" srcId="{F0FD6626-EECA-43E7-9228-887A73332DA1}" destId="{3415F8D0-421B-4BF1-8416-F1638C3CA236}" srcOrd="3" destOrd="0" presId="urn:microsoft.com/office/officeart/2005/8/layout/list1"/>
    <dgm:cxn modelId="{34882B3B-ED6D-47E5-A0D4-123FF6F44C5E}" type="presParOf" srcId="{F0FD6626-EECA-43E7-9228-887A73332DA1}" destId="{4798A632-2A37-4340-A11D-2D81165A5733}" srcOrd="4" destOrd="0" presId="urn:microsoft.com/office/officeart/2005/8/layout/list1"/>
    <dgm:cxn modelId="{14DC7D01-ACA3-40C4-B82B-14A9513B1683}" type="presParOf" srcId="{4798A632-2A37-4340-A11D-2D81165A5733}" destId="{5FF0CAA0-5C17-4447-8592-EA3ABB31DA8E}" srcOrd="0" destOrd="0" presId="urn:microsoft.com/office/officeart/2005/8/layout/list1"/>
    <dgm:cxn modelId="{9FFE8A2E-DA20-422D-B097-FBB3DCAD8FF8}" type="presParOf" srcId="{4798A632-2A37-4340-A11D-2D81165A5733}" destId="{60C521BA-9E87-487D-9019-72905E9CE5B3}" srcOrd="1" destOrd="0" presId="urn:microsoft.com/office/officeart/2005/8/layout/list1"/>
    <dgm:cxn modelId="{CF088980-0859-4071-B508-2ADDAF75579E}" type="presParOf" srcId="{F0FD6626-EECA-43E7-9228-887A73332DA1}" destId="{0D2166CB-E634-4A9C-AF05-51ED5A4C8729}" srcOrd="5" destOrd="0" presId="urn:microsoft.com/office/officeart/2005/8/layout/list1"/>
    <dgm:cxn modelId="{D848332D-65DC-413F-8F4B-D7CECEE630B3}" type="presParOf" srcId="{F0FD6626-EECA-43E7-9228-887A73332DA1}" destId="{E15BBA4F-EE3F-4451-AE3D-ED53EA5357E7}" srcOrd="6" destOrd="0" presId="urn:microsoft.com/office/officeart/2005/8/layout/list1"/>
    <dgm:cxn modelId="{4BEF1F4F-3061-45A3-A8D0-C281E251316B}" type="presParOf" srcId="{F0FD6626-EECA-43E7-9228-887A73332DA1}" destId="{F5BB761C-BE30-4096-8A11-92B66B94280A}" srcOrd="7" destOrd="0" presId="urn:microsoft.com/office/officeart/2005/8/layout/list1"/>
    <dgm:cxn modelId="{34CDABDA-F650-453F-846C-FFF3D4E28B4C}" type="presParOf" srcId="{F0FD6626-EECA-43E7-9228-887A73332DA1}" destId="{2E902571-F748-41E3-B43B-0A9ACED7F199}" srcOrd="8" destOrd="0" presId="urn:microsoft.com/office/officeart/2005/8/layout/list1"/>
    <dgm:cxn modelId="{D09D2EDB-D9D0-4813-B239-63E64E6F7858}" type="presParOf" srcId="{2E902571-F748-41E3-B43B-0A9ACED7F199}" destId="{3FA2226D-D73C-4912-9C8E-97BE70E5F9B1}" srcOrd="0" destOrd="0" presId="urn:microsoft.com/office/officeart/2005/8/layout/list1"/>
    <dgm:cxn modelId="{E87B64F9-B0A8-4845-825D-0729060E0A69}" type="presParOf" srcId="{2E902571-F748-41E3-B43B-0A9ACED7F199}" destId="{1095AA78-0431-4751-88A4-9A85C0E654B4}" srcOrd="1" destOrd="0" presId="urn:microsoft.com/office/officeart/2005/8/layout/list1"/>
    <dgm:cxn modelId="{7CED7B08-464D-4283-987E-3BAFBE3F7162}" type="presParOf" srcId="{F0FD6626-EECA-43E7-9228-887A73332DA1}" destId="{6B2D75D8-117E-4179-974A-C64687EC5A13}" srcOrd="9" destOrd="0" presId="urn:microsoft.com/office/officeart/2005/8/layout/list1"/>
    <dgm:cxn modelId="{D3A253DB-7560-46F1-AE77-853EF5E94127}" type="presParOf" srcId="{F0FD6626-EECA-43E7-9228-887A73332DA1}" destId="{128E793E-E4D9-4172-90EF-506433D5A05E}" srcOrd="10" destOrd="0" presId="urn:microsoft.com/office/officeart/2005/8/layout/list1"/>
    <dgm:cxn modelId="{7A5AC67E-052B-47B6-B4BB-62C3C88B9DBD}" type="presParOf" srcId="{F0FD6626-EECA-43E7-9228-887A73332DA1}" destId="{233DB03D-939B-424E-A9E9-7232CB7546E9}" srcOrd="11" destOrd="0" presId="urn:microsoft.com/office/officeart/2005/8/layout/list1"/>
    <dgm:cxn modelId="{95C6219E-35D7-4BE5-8A78-AB5DB73CEE90}" type="presParOf" srcId="{F0FD6626-EECA-43E7-9228-887A73332DA1}" destId="{00B5498F-9988-4C23-8607-9B3B12EC8B79}" srcOrd="12" destOrd="0" presId="urn:microsoft.com/office/officeart/2005/8/layout/list1"/>
    <dgm:cxn modelId="{D1F30FED-4385-4886-B3C9-2D5C2D1DF328}" type="presParOf" srcId="{00B5498F-9988-4C23-8607-9B3B12EC8B79}" destId="{E1EC874D-2DE0-4A23-9D97-5DC0BA33C1D1}" srcOrd="0" destOrd="0" presId="urn:microsoft.com/office/officeart/2005/8/layout/list1"/>
    <dgm:cxn modelId="{269625B2-5877-4774-90E5-7AF696527633}" type="presParOf" srcId="{00B5498F-9988-4C23-8607-9B3B12EC8B79}" destId="{DC1FF612-2A20-46E2-A278-8596BD733631}" srcOrd="1" destOrd="0" presId="urn:microsoft.com/office/officeart/2005/8/layout/list1"/>
    <dgm:cxn modelId="{0F906A9A-CB2E-46DD-86F1-F807ACF72955}" type="presParOf" srcId="{F0FD6626-EECA-43E7-9228-887A73332DA1}" destId="{86B0DA51-AC8B-45D0-A80F-73B5FE1DA43A}" srcOrd="13" destOrd="0" presId="urn:microsoft.com/office/officeart/2005/8/layout/list1"/>
    <dgm:cxn modelId="{C099449D-CA3E-4C98-B6B1-DA66B907DB05}" type="presParOf" srcId="{F0FD6626-EECA-43E7-9228-887A73332DA1}" destId="{5D452FF6-79A1-48F3-8EED-E02F66F2EA25}" srcOrd="14" destOrd="0" presId="urn:microsoft.com/office/officeart/2005/8/layout/list1"/>
    <dgm:cxn modelId="{055C09C7-C7D1-4A3B-8F0D-1F3B1776E06D}" type="presParOf" srcId="{F0FD6626-EECA-43E7-9228-887A73332DA1}" destId="{8BDB2E90-BDF5-426F-862C-E5DF7FEC4A0A}" srcOrd="15" destOrd="0" presId="urn:microsoft.com/office/officeart/2005/8/layout/list1"/>
    <dgm:cxn modelId="{F7F5C0F1-9DD4-43EE-A893-8E1A4DCCF67E}" type="presParOf" srcId="{F0FD6626-EECA-43E7-9228-887A73332DA1}" destId="{F2A92A40-69AD-4C52-98D4-F2304A02DE9D}" srcOrd="16" destOrd="0" presId="urn:microsoft.com/office/officeart/2005/8/layout/list1"/>
    <dgm:cxn modelId="{F401BE1A-A573-4969-9B90-5C11DD4F69C3}" type="presParOf" srcId="{F2A92A40-69AD-4C52-98D4-F2304A02DE9D}" destId="{281E4A51-8A4B-4382-B5F1-9BB9081CB6FE}" srcOrd="0" destOrd="0" presId="urn:microsoft.com/office/officeart/2005/8/layout/list1"/>
    <dgm:cxn modelId="{317B757B-7863-4B1D-B07F-422579F72E38}" type="presParOf" srcId="{F2A92A40-69AD-4C52-98D4-F2304A02DE9D}" destId="{7C433D12-2231-480D-B381-AF69FC711BCA}" srcOrd="1" destOrd="0" presId="urn:microsoft.com/office/officeart/2005/8/layout/list1"/>
    <dgm:cxn modelId="{82D099D8-46D7-488B-ABE5-D7B02AE5020C}" type="presParOf" srcId="{F0FD6626-EECA-43E7-9228-887A73332DA1}" destId="{B35D3FA1-291F-4363-ABB3-63F4BC01154A}" srcOrd="17" destOrd="0" presId="urn:microsoft.com/office/officeart/2005/8/layout/list1"/>
    <dgm:cxn modelId="{B2C3302B-0200-42FC-B2D4-FB92D6AD9F79}" type="presParOf" srcId="{F0FD6626-EECA-43E7-9228-887A73332DA1}" destId="{9171CBE3-DDA5-4071-B228-0FF68C40C6B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B6F80-DEDB-4DD2-AC2E-B052C31CC945}">
      <dsp:nvSpPr>
        <dsp:cNvPr id="0" name=""/>
        <dsp:cNvSpPr/>
      </dsp:nvSpPr>
      <dsp:spPr>
        <a:xfrm>
          <a:off x="0" y="345931"/>
          <a:ext cx="7806772" cy="680400"/>
        </a:xfrm>
        <a:prstGeom prst="rect">
          <a:avLst/>
        </a:prstGeom>
        <a:solidFill>
          <a:schemeClr val="lt1">
            <a:alpha val="90000"/>
            <a:hueOff val="0"/>
            <a:satOff val="0"/>
            <a:lumOff val="0"/>
            <a:alphaOff val="0"/>
          </a:schemeClr>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892" tIns="249936" rIns="60589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n-lt"/>
              <a:cs typeface="Arial" panose="020B0604020202020204" pitchFamily="34" charset="0"/>
            </a:rPr>
            <a:t>In the hospital &amp; ambulatory setting, place the combative/violent behavior indicator on the door frame of the patient room to alert co-workers. </a:t>
          </a:r>
        </a:p>
      </dsp:txBody>
      <dsp:txXfrm>
        <a:off x="0" y="345931"/>
        <a:ext cx="7806772" cy="680400"/>
      </dsp:txXfrm>
    </dsp:sp>
    <dsp:sp modelId="{6415087F-EC52-4760-B439-513C4F37FBA7}">
      <dsp:nvSpPr>
        <dsp:cNvPr id="0" name=""/>
        <dsp:cNvSpPr/>
      </dsp:nvSpPr>
      <dsp:spPr>
        <a:xfrm>
          <a:off x="390338" y="168811"/>
          <a:ext cx="5464740" cy="354240"/>
        </a:xfrm>
        <a:prstGeom prst="roundRect">
          <a:avLst/>
        </a:prstGeom>
        <a:solidFill>
          <a:srgbClr val="53565A"/>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554" tIns="0" rIns="206554"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cs typeface="Arial" panose="020B0604020202020204" pitchFamily="34" charset="0"/>
            </a:rPr>
            <a:t>Place</a:t>
          </a:r>
        </a:p>
      </dsp:txBody>
      <dsp:txXfrm>
        <a:off x="407631" y="186104"/>
        <a:ext cx="5430154" cy="319654"/>
      </dsp:txXfrm>
    </dsp:sp>
    <dsp:sp modelId="{E15BBA4F-EE3F-4451-AE3D-ED53EA5357E7}">
      <dsp:nvSpPr>
        <dsp:cNvPr id="0" name=""/>
        <dsp:cNvSpPr/>
      </dsp:nvSpPr>
      <dsp:spPr>
        <a:xfrm>
          <a:off x="0" y="1268251"/>
          <a:ext cx="7806772" cy="699300"/>
        </a:xfrm>
        <a:prstGeom prst="rect">
          <a:avLst/>
        </a:prstGeom>
        <a:solidFill>
          <a:schemeClr val="lt1">
            <a:alpha val="90000"/>
            <a:hueOff val="0"/>
            <a:satOff val="0"/>
            <a:lumOff val="0"/>
            <a:alphaOff val="0"/>
          </a:schemeClr>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892" tIns="249936" rIns="60589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n-lt"/>
              <a:cs typeface="Arial" panose="020B0604020202020204" pitchFamily="34" charset="0"/>
            </a:rPr>
            <a:t>Follow internal procedure for communicating, “Security Alert + Security Assistance + Location”. </a:t>
          </a:r>
        </a:p>
        <a:p>
          <a:pPr marL="114300" lvl="1" indent="-114300" algn="l" defTabSz="533400">
            <a:lnSpc>
              <a:spcPct val="90000"/>
            </a:lnSpc>
            <a:spcBef>
              <a:spcPct val="0"/>
            </a:spcBef>
            <a:spcAft>
              <a:spcPct val="15000"/>
            </a:spcAft>
            <a:buChar char="•"/>
          </a:pPr>
          <a:r>
            <a:rPr lang="en-US" sz="1200" kern="1200" dirty="0">
              <a:latin typeface="+mn-lt"/>
              <a:cs typeface="Arial" panose="020B0604020202020204" pitchFamily="34" charset="0"/>
            </a:rPr>
            <a:t>At off-site settings, alert 9-1-1 for an active event.</a:t>
          </a:r>
        </a:p>
      </dsp:txBody>
      <dsp:txXfrm>
        <a:off x="0" y="1268251"/>
        <a:ext cx="7806772" cy="699300"/>
      </dsp:txXfrm>
    </dsp:sp>
    <dsp:sp modelId="{60C521BA-9E87-487D-9019-72905E9CE5B3}">
      <dsp:nvSpPr>
        <dsp:cNvPr id="0" name=""/>
        <dsp:cNvSpPr/>
      </dsp:nvSpPr>
      <dsp:spPr>
        <a:xfrm>
          <a:off x="390338" y="1091131"/>
          <a:ext cx="5464740" cy="354240"/>
        </a:xfrm>
        <a:prstGeom prst="roundRect">
          <a:avLst/>
        </a:prstGeom>
        <a:solidFill>
          <a:srgbClr val="53565A"/>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554" tIns="0" rIns="206554"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cs typeface="Arial" panose="020B0604020202020204" pitchFamily="34" charset="0"/>
            </a:rPr>
            <a:t>Call</a:t>
          </a:r>
        </a:p>
      </dsp:txBody>
      <dsp:txXfrm>
        <a:off x="407631" y="1108424"/>
        <a:ext cx="5430154" cy="319654"/>
      </dsp:txXfrm>
    </dsp:sp>
    <dsp:sp modelId="{128E793E-E4D9-4172-90EF-506433D5A05E}">
      <dsp:nvSpPr>
        <dsp:cNvPr id="0" name=""/>
        <dsp:cNvSpPr/>
      </dsp:nvSpPr>
      <dsp:spPr>
        <a:xfrm>
          <a:off x="0" y="2237645"/>
          <a:ext cx="7806772" cy="510300"/>
        </a:xfrm>
        <a:prstGeom prst="rect">
          <a:avLst/>
        </a:prstGeom>
        <a:solidFill>
          <a:schemeClr val="lt1">
            <a:alpha val="90000"/>
            <a:hueOff val="0"/>
            <a:satOff val="0"/>
            <a:lumOff val="0"/>
            <a:alphaOff val="0"/>
          </a:schemeClr>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892" tIns="249936" rIns="60589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n-lt"/>
              <a:cs typeface="Arial" panose="020B0604020202020204" pitchFamily="34" charset="0"/>
            </a:rPr>
            <a:t>Utilize Duress Alarms or Panic Alarms, where available.</a:t>
          </a:r>
        </a:p>
      </dsp:txBody>
      <dsp:txXfrm>
        <a:off x="0" y="2237645"/>
        <a:ext cx="7806772" cy="510300"/>
      </dsp:txXfrm>
    </dsp:sp>
    <dsp:sp modelId="{1095AA78-0431-4751-88A4-9A85C0E654B4}">
      <dsp:nvSpPr>
        <dsp:cNvPr id="0" name=""/>
        <dsp:cNvSpPr/>
      </dsp:nvSpPr>
      <dsp:spPr>
        <a:xfrm>
          <a:off x="390338" y="2032351"/>
          <a:ext cx="5464740" cy="354240"/>
        </a:xfrm>
        <a:prstGeom prst="roundRect">
          <a:avLst/>
        </a:prstGeom>
        <a:solidFill>
          <a:srgbClr val="53565A"/>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554" tIns="0" rIns="206554"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cs typeface="Arial" panose="020B0604020202020204" pitchFamily="34" charset="0"/>
            </a:rPr>
            <a:t>Utilize</a:t>
          </a:r>
        </a:p>
      </dsp:txBody>
      <dsp:txXfrm>
        <a:off x="407631" y="2049644"/>
        <a:ext cx="5430154" cy="319654"/>
      </dsp:txXfrm>
    </dsp:sp>
    <dsp:sp modelId="{5D452FF6-79A1-48F3-8EED-E02F66F2EA25}">
      <dsp:nvSpPr>
        <dsp:cNvPr id="0" name=""/>
        <dsp:cNvSpPr/>
      </dsp:nvSpPr>
      <dsp:spPr>
        <a:xfrm>
          <a:off x="0" y="2961691"/>
          <a:ext cx="7806772" cy="680400"/>
        </a:xfrm>
        <a:prstGeom prst="rect">
          <a:avLst/>
        </a:prstGeom>
        <a:solidFill>
          <a:schemeClr val="lt1">
            <a:alpha val="90000"/>
            <a:hueOff val="0"/>
            <a:satOff val="0"/>
            <a:lumOff val="0"/>
            <a:alphaOff val="0"/>
          </a:schemeClr>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892" tIns="249936" rIns="60589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n-lt"/>
              <a:cs typeface="Arial" panose="020B0604020202020204" pitchFamily="34" charset="0"/>
            </a:rPr>
            <a:t>Utilize the Keyboard Alert System notification, where available, to alert Security or 9-1-1, as appropriate. (Depends on location setup).</a:t>
          </a:r>
        </a:p>
      </dsp:txBody>
      <dsp:txXfrm>
        <a:off x="0" y="2961691"/>
        <a:ext cx="7806772" cy="680400"/>
      </dsp:txXfrm>
    </dsp:sp>
    <dsp:sp modelId="{DC1FF612-2A20-46E2-A278-8596BD733631}">
      <dsp:nvSpPr>
        <dsp:cNvPr id="0" name=""/>
        <dsp:cNvSpPr/>
      </dsp:nvSpPr>
      <dsp:spPr>
        <a:xfrm>
          <a:off x="390338" y="2784571"/>
          <a:ext cx="5464740" cy="354240"/>
        </a:xfrm>
        <a:prstGeom prst="roundRect">
          <a:avLst/>
        </a:prstGeom>
        <a:solidFill>
          <a:srgbClr val="53565A"/>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554" tIns="0" rIns="206554"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cs typeface="Arial" panose="020B0604020202020204" pitchFamily="34" charset="0"/>
            </a:rPr>
            <a:t>Utilize</a:t>
          </a:r>
        </a:p>
      </dsp:txBody>
      <dsp:txXfrm>
        <a:off x="407631" y="2801864"/>
        <a:ext cx="5430154" cy="319654"/>
      </dsp:txXfrm>
    </dsp:sp>
    <dsp:sp modelId="{9171CBE3-DDA5-4071-B228-0FF68C40C6BD}">
      <dsp:nvSpPr>
        <dsp:cNvPr id="0" name=""/>
        <dsp:cNvSpPr/>
      </dsp:nvSpPr>
      <dsp:spPr>
        <a:xfrm>
          <a:off x="0" y="3884011"/>
          <a:ext cx="7806772" cy="510300"/>
        </a:xfrm>
        <a:prstGeom prst="rect">
          <a:avLst/>
        </a:prstGeom>
        <a:solidFill>
          <a:schemeClr val="lt1">
            <a:alpha val="90000"/>
            <a:hueOff val="0"/>
            <a:satOff val="0"/>
            <a:lumOff val="0"/>
            <a:alphaOff val="0"/>
          </a:schemeClr>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892" tIns="249936" rIns="60589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n-lt"/>
              <a:cs typeface="Arial" panose="020B0604020202020204" pitchFamily="34" charset="0"/>
            </a:rPr>
            <a:t>Have co-workers “Watch Your Back” when you enter the room.</a:t>
          </a:r>
        </a:p>
      </dsp:txBody>
      <dsp:txXfrm>
        <a:off x="0" y="3884011"/>
        <a:ext cx="7806772" cy="510300"/>
      </dsp:txXfrm>
    </dsp:sp>
    <dsp:sp modelId="{7C433D12-2231-480D-B381-AF69FC711BCA}">
      <dsp:nvSpPr>
        <dsp:cNvPr id="0" name=""/>
        <dsp:cNvSpPr/>
      </dsp:nvSpPr>
      <dsp:spPr>
        <a:xfrm>
          <a:off x="390338" y="3706891"/>
          <a:ext cx="5464740" cy="354240"/>
        </a:xfrm>
        <a:prstGeom prst="roundRect">
          <a:avLst/>
        </a:prstGeom>
        <a:solidFill>
          <a:srgbClr val="53565A"/>
        </a:solidFill>
        <a:ln w="12700" cap="flat" cmpd="sng" algn="ctr">
          <a:solidFill>
            <a:srgbClr val="5356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554" tIns="0" rIns="206554"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n-lt"/>
              <a:cs typeface="Arial" panose="020B0604020202020204" pitchFamily="34" charset="0"/>
            </a:rPr>
            <a:t>Have</a:t>
          </a:r>
        </a:p>
      </dsp:txBody>
      <dsp:txXfrm>
        <a:off x="407631" y="3724184"/>
        <a:ext cx="543015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7D409-6409-4645-81E1-4264FC5E22B8}" type="datetimeFigureOut">
              <a:rPr lang="en-US" smtClean="0"/>
              <a:t>12/10/2025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A1967-2B2D-4AB0-9DD0-4E7D411B723C}" type="slidenum">
              <a:rPr lang="en-US" smtClean="0"/>
              <a:t>‹#›</a:t>
            </a:fld>
            <a:endParaRPr lang="en-US" dirty="0"/>
          </a:p>
        </p:txBody>
      </p:sp>
    </p:spTree>
    <p:extLst>
      <p:ext uri="{BB962C8B-B14F-4D97-AF65-F5344CB8AC3E}">
        <p14:creationId xmlns:p14="http://schemas.microsoft.com/office/powerpoint/2010/main" val="194370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E0320-029D-45FE-8D81-0EC07EA8B4C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41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7741F217-F888-44FE-910E-C2721CF9C19C}"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289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E0320-029D-45FE-8D81-0EC07EA8B4C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48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E0320-029D-45FE-8D81-0EC07EA8B4C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623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E0320-029D-45FE-8D81-0EC07EA8B4C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5749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B30-125C-14C8-5C9B-6BDA61C8B8F1}"/>
              </a:ext>
            </a:extLst>
          </p:cNvPr>
          <p:cNvSpPr>
            <a:spLocks noGrp="1"/>
          </p:cNvSpPr>
          <p:nvPr>
            <p:ph type="ctrTitle"/>
          </p:nvPr>
        </p:nvSpPr>
        <p:spPr>
          <a:xfrm>
            <a:off x="1524000" y="2130222"/>
            <a:ext cx="9144000" cy="1298778"/>
          </a:xfrm>
        </p:spPr>
        <p:txBody>
          <a:bodyPr anchor="b"/>
          <a:lstStyle>
            <a:lvl1pPr algn="ctr">
              <a:defRPr sz="6000">
                <a:solidFill>
                  <a:srgbClr val="E06287"/>
                </a:solidFill>
              </a:defRPr>
            </a:lvl1pPr>
          </a:lstStyle>
          <a:p>
            <a:r>
              <a:rPr lang="en-US" dirty="0"/>
              <a:t>Click to edit Master title style</a:t>
            </a:r>
          </a:p>
        </p:txBody>
      </p:sp>
      <p:sp>
        <p:nvSpPr>
          <p:cNvPr id="3" name="Subtitle 2">
            <a:extLst>
              <a:ext uri="{FF2B5EF4-FFF2-40B4-BE49-F238E27FC236}">
                <a16:creationId xmlns:a16="http://schemas.microsoft.com/office/drawing/2014/main" id="{A36CCBCB-0F12-546B-5C24-235BD37C310C}"/>
              </a:ext>
            </a:extLst>
          </p:cNvPr>
          <p:cNvSpPr>
            <a:spLocks noGrp="1"/>
          </p:cNvSpPr>
          <p:nvPr>
            <p:ph type="subTitle" idx="1"/>
          </p:nvPr>
        </p:nvSpPr>
        <p:spPr>
          <a:xfrm>
            <a:off x="1524000" y="3602038"/>
            <a:ext cx="9144000" cy="1655762"/>
          </a:xfrm>
        </p:spPr>
        <p:txBody>
          <a:bodyPr/>
          <a:lstStyle>
            <a:lvl1pPr marL="0" indent="0" algn="ctr">
              <a:buNone/>
              <a:defRPr sz="2400">
                <a:solidFill>
                  <a:srgbClr val="5356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22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XTRA 1">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AB49414-DC57-413A-9A33-D248E658C563}"/>
              </a:ext>
            </a:extLst>
          </p:cNvPr>
          <p:cNvSpPr>
            <a:spLocks noGrp="1"/>
          </p:cNvSpPr>
          <p:nvPr>
            <p:ph type="title" hasCustomPrompt="1"/>
          </p:nvPr>
        </p:nvSpPr>
        <p:spPr>
          <a:xfrm>
            <a:off x="1587499" y="136529"/>
            <a:ext cx="10426700" cy="915193"/>
          </a:xfrm>
          <a:prstGeom prst="rect">
            <a:avLst/>
          </a:prstGeom>
        </p:spPr>
        <p:txBody>
          <a:bodyPr vert="horz" lIns="91440" tIns="45720" rIns="91440" bIns="45720" rtlCol="0" anchor="ctr">
            <a:normAutofit/>
          </a:bodyPr>
          <a:lstStyle/>
          <a:p>
            <a:r>
              <a:rPr lang="en-US" dirty="0"/>
              <a:t>Click To Edit Master Title Style</a:t>
            </a:r>
          </a:p>
        </p:txBody>
      </p:sp>
      <p:sp>
        <p:nvSpPr>
          <p:cNvPr id="8" name="Content Placeholder 2">
            <a:extLst>
              <a:ext uri="{FF2B5EF4-FFF2-40B4-BE49-F238E27FC236}">
                <a16:creationId xmlns:a16="http://schemas.microsoft.com/office/drawing/2014/main" id="{B6BDF60F-CA72-4F78-8E43-8D4DDD1D3306}"/>
              </a:ext>
            </a:extLst>
          </p:cNvPr>
          <p:cNvSpPr>
            <a:spLocks noGrp="1"/>
          </p:cNvSpPr>
          <p:nvPr>
            <p:ph idx="4294967295"/>
          </p:nvPr>
        </p:nvSpPr>
        <p:spPr>
          <a:xfrm>
            <a:off x="615950" y="1475560"/>
            <a:ext cx="10853037" cy="4710113"/>
          </a:xfrm>
        </p:spPr>
        <p:txBody>
          <a:bodyPr>
            <a:normAutofit/>
          </a:bodyPr>
          <a:lstStyle>
            <a:lvl1pPr marL="0" indent="0">
              <a:buNone/>
              <a:defRPr/>
            </a:lvl1pPr>
          </a:lstStyle>
          <a:p>
            <a:pPr marL="0" indent="0">
              <a:buNone/>
            </a:pPr>
            <a:r>
              <a:rPr lang="en-US" dirty="0"/>
              <a:t>Text here. Text here. Text here. Text here. Text here. Text here. Text here. Text here. Text here. </a:t>
            </a:r>
            <a:br>
              <a:rPr lang="en-US" dirty="0"/>
            </a:br>
            <a:endParaRPr lang="en-US" sz="1100" dirty="0"/>
          </a:p>
          <a:p>
            <a:pPr marL="0" indent="0">
              <a:buNone/>
            </a:pPr>
            <a:r>
              <a:rPr lang="en-US" sz="2400" b="1" dirty="0"/>
              <a:t>Text here. Text here. Text here. Text here. </a:t>
            </a:r>
          </a:p>
          <a:p>
            <a:pPr lvl="1"/>
            <a:r>
              <a:rPr lang="en-US" sz="2000" dirty="0"/>
              <a:t>Text here. </a:t>
            </a:r>
          </a:p>
          <a:p>
            <a:pPr lvl="1"/>
            <a:r>
              <a:rPr lang="en-US" sz="2000" dirty="0"/>
              <a:t>Text here.</a:t>
            </a:r>
          </a:p>
          <a:p>
            <a:pPr lvl="1"/>
            <a:r>
              <a:rPr lang="en-US" sz="2000" dirty="0"/>
              <a:t>Text here.</a:t>
            </a:r>
          </a:p>
        </p:txBody>
      </p:sp>
      <p:sp>
        <p:nvSpPr>
          <p:cNvPr id="7" name="Date Placeholder 3">
            <a:extLst>
              <a:ext uri="{FF2B5EF4-FFF2-40B4-BE49-F238E27FC236}">
                <a16:creationId xmlns:a16="http://schemas.microsoft.com/office/drawing/2014/main" id="{AE14680F-569C-4B7D-88DB-4315A6742269}"/>
              </a:ext>
            </a:extLst>
          </p:cNvPr>
          <p:cNvSpPr>
            <a:spLocks noGrp="1"/>
          </p:cNvSpPr>
          <p:nvPr>
            <p:ph type="dt" sz="half" idx="2"/>
          </p:nvPr>
        </p:nvSpPr>
        <p:spPr>
          <a:xfrm>
            <a:off x="838200" y="6480181"/>
            <a:ext cx="2743200" cy="365125"/>
          </a:xfrm>
          <a:prstGeom prst="rect">
            <a:avLst/>
          </a:prstGeom>
        </p:spPr>
        <p:txBody>
          <a:bodyPr/>
          <a:lstStyle>
            <a:lvl1pPr>
              <a:defRPr>
                <a:solidFill>
                  <a:schemeClr val="bg1"/>
                </a:solidFill>
              </a:defRPr>
            </a:lvl1pPr>
          </a:lstStyle>
          <a:p>
            <a:fld id="{6C118834-695E-4EF8-891C-F5446A4A738C}" type="datetime4">
              <a:rPr lang="en-US" smtClean="0"/>
              <a:t>December 10, 2025</a:t>
            </a:fld>
            <a:endParaRPr lang="en-US" dirty="0"/>
          </a:p>
        </p:txBody>
      </p:sp>
      <p:sp>
        <p:nvSpPr>
          <p:cNvPr id="9" name="Slide Number Placeholder 5">
            <a:extLst>
              <a:ext uri="{FF2B5EF4-FFF2-40B4-BE49-F238E27FC236}">
                <a16:creationId xmlns:a16="http://schemas.microsoft.com/office/drawing/2014/main" id="{1D535BBE-CC4E-429F-937B-F5BDB6B56B90}"/>
              </a:ext>
            </a:extLst>
          </p:cNvPr>
          <p:cNvSpPr>
            <a:spLocks noGrp="1"/>
          </p:cNvSpPr>
          <p:nvPr>
            <p:ph type="sldNum" sz="quarter" idx="4"/>
          </p:nvPr>
        </p:nvSpPr>
        <p:spPr>
          <a:xfrm>
            <a:off x="8610600" y="6508756"/>
            <a:ext cx="2743200" cy="365125"/>
          </a:xfrm>
          <a:prstGeom prst="rect">
            <a:avLst/>
          </a:prstGeom>
        </p:spPr>
        <p:txBody>
          <a:bodyPr/>
          <a:lstStyle>
            <a:lvl1pPr algn="r">
              <a:defRPr>
                <a:solidFill>
                  <a:srgbClr val="0B934F"/>
                </a:solidFill>
              </a:defRPr>
            </a:lvl1pPr>
          </a:lstStyle>
          <a:p>
            <a:fld id="{A3BA588B-FE2C-44F2-BEA8-1DA178661794}" type="slidenum">
              <a:rPr lang="en-US" smtClean="0"/>
              <a:pPr/>
              <a:t>‹#›</a:t>
            </a:fld>
            <a:endParaRPr lang="en-US" dirty="0"/>
          </a:p>
        </p:txBody>
      </p:sp>
    </p:spTree>
    <p:extLst>
      <p:ext uri="{BB962C8B-B14F-4D97-AF65-F5344CB8AC3E}">
        <p14:creationId xmlns:p14="http://schemas.microsoft.com/office/powerpoint/2010/main" val="166473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Slide 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E73131-BB60-453B-8580-F693CD6F22C8}"/>
              </a:ext>
            </a:extLst>
          </p:cNvPr>
          <p:cNvSpPr>
            <a:spLocks noGrp="1"/>
          </p:cNvSpPr>
          <p:nvPr>
            <p:ph type="title" hasCustomPrompt="1"/>
          </p:nvPr>
        </p:nvSpPr>
        <p:spPr>
          <a:xfrm>
            <a:off x="1587499" y="136529"/>
            <a:ext cx="10426700" cy="915193"/>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A49B9B06-1AB9-4A84-9549-491DB61C4A93}"/>
              </a:ext>
            </a:extLst>
          </p:cNvPr>
          <p:cNvSpPr>
            <a:spLocks noGrp="1"/>
          </p:cNvSpPr>
          <p:nvPr>
            <p:ph idx="4294967295"/>
          </p:nvPr>
        </p:nvSpPr>
        <p:spPr>
          <a:xfrm>
            <a:off x="615950" y="1475560"/>
            <a:ext cx="6362700" cy="4710113"/>
          </a:xfrm>
        </p:spPr>
        <p:txBody>
          <a:bodyPr>
            <a:normAutofit/>
          </a:bodyPr>
          <a:lstStyle>
            <a:lvl1pPr marL="0" indent="0">
              <a:buNone/>
              <a:defRPr/>
            </a:lvl1pPr>
          </a:lstStyle>
          <a:p>
            <a:pPr marL="0" indent="0">
              <a:buNone/>
            </a:pPr>
            <a:r>
              <a:rPr lang="en-US" dirty="0"/>
              <a:t>Text here. Text here. Text here. Text here. Text here. Text here. Text here. Text here. Text here. </a:t>
            </a:r>
            <a:br>
              <a:rPr lang="en-US" dirty="0"/>
            </a:br>
            <a:endParaRPr lang="en-US" sz="1100" dirty="0"/>
          </a:p>
          <a:p>
            <a:pPr marL="0" indent="0">
              <a:buNone/>
            </a:pPr>
            <a:r>
              <a:rPr lang="en-US" sz="2400" b="1" dirty="0"/>
              <a:t>Text here. Text here. Text here. Text here. </a:t>
            </a:r>
          </a:p>
          <a:p>
            <a:pPr lvl="1"/>
            <a:r>
              <a:rPr lang="en-US" sz="2000" dirty="0"/>
              <a:t>Text here. </a:t>
            </a:r>
          </a:p>
          <a:p>
            <a:pPr lvl="1"/>
            <a:r>
              <a:rPr lang="en-US" sz="2000" dirty="0"/>
              <a:t>Text here.</a:t>
            </a:r>
          </a:p>
          <a:p>
            <a:pPr lvl="1"/>
            <a:r>
              <a:rPr lang="en-US" sz="2000" dirty="0"/>
              <a:t>Text here.</a:t>
            </a:r>
          </a:p>
        </p:txBody>
      </p:sp>
      <p:sp>
        <p:nvSpPr>
          <p:cNvPr id="10" name="Rectangle 9">
            <a:extLst>
              <a:ext uri="{FF2B5EF4-FFF2-40B4-BE49-F238E27FC236}">
                <a16:creationId xmlns:a16="http://schemas.microsoft.com/office/drawing/2014/main" id="{5B9FAD23-46D5-4981-BB97-49BA8B756FAC}"/>
              </a:ext>
            </a:extLst>
          </p:cNvPr>
          <p:cNvSpPr/>
          <p:nvPr userDrawn="1"/>
        </p:nvSpPr>
        <p:spPr>
          <a:xfrm>
            <a:off x="8502316" y="1123909"/>
            <a:ext cx="3689685" cy="5413414"/>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25000" dirty="0">
              <a:latin typeface="Arial" panose="020B0604020202020204" pitchFamily="34" charset="0"/>
            </a:endParaRPr>
          </a:p>
        </p:txBody>
      </p:sp>
      <p:sp>
        <p:nvSpPr>
          <p:cNvPr id="11" name="Picture Placeholder 2">
            <a:extLst>
              <a:ext uri="{FF2B5EF4-FFF2-40B4-BE49-F238E27FC236}">
                <a16:creationId xmlns:a16="http://schemas.microsoft.com/office/drawing/2014/main" id="{0E073E11-1324-4BE9-B4DC-A1644B24C3C4}"/>
              </a:ext>
            </a:extLst>
          </p:cNvPr>
          <p:cNvSpPr>
            <a:spLocks noGrp="1"/>
          </p:cNvSpPr>
          <p:nvPr>
            <p:ph type="pic" sz="quarter" idx="13"/>
          </p:nvPr>
        </p:nvSpPr>
        <p:spPr>
          <a:xfrm>
            <a:off x="7816239" y="2123401"/>
            <a:ext cx="3898604" cy="3371089"/>
          </a:xfrm>
        </p:spPr>
      </p:sp>
      <p:sp>
        <p:nvSpPr>
          <p:cNvPr id="12" name="Date Placeholder 3">
            <a:extLst>
              <a:ext uri="{FF2B5EF4-FFF2-40B4-BE49-F238E27FC236}">
                <a16:creationId xmlns:a16="http://schemas.microsoft.com/office/drawing/2014/main" id="{E0DEDE35-7158-4D54-9E92-6B2A5B0AF4F4}"/>
              </a:ext>
            </a:extLst>
          </p:cNvPr>
          <p:cNvSpPr>
            <a:spLocks noGrp="1"/>
          </p:cNvSpPr>
          <p:nvPr>
            <p:ph type="dt" sz="half" idx="2"/>
          </p:nvPr>
        </p:nvSpPr>
        <p:spPr>
          <a:xfrm>
            <a:off x="838200" y="6480181"/>
            <a:ext cx="2743200" cy="365125"/>
          </a:xfrm>
          <a:prstGeom prst="rect">
            <a:avLst/>
          </a:prstGeom>
        </p:spPr>
        <p:txBody>
          <a:bodyPr/>
          <a:lstStyle>
            <a:lvl1pPr>
              <a:defRPr>
                <a:solidFill>
                  <a:schemeClr val="bg1"/>
                </a:solidFill>
              </a:defRPr>
            </a:lvl1pPr>
          </a:lstStyle>
          <a:p>
            <a:fld id="{6C118834-695E-4EF8-891C-F5446A4A738C}" type="datetime4">
              <a:rPr lang="en-US" smtClean="0"/>
              <a:t>December 10, 2025</a:t>
            </a:fld>
            <a:endParaRPr lang="en-US" dirty="0"/>
          </a:p>
        </p:txBody>
      </p:sp>
      <p:sp>
        <p:nvSpPr>
          <p:cNvPr id="13" name="Slide Number Placeholder 5">
            <a:extLst>
              <a:ext uri="{FF2B5EF4-FFF2-40B4-BE49-F238E27FC236}">
                <a16:creationId xmlns:a16="http://schemas.microsoft.com/office/drawing/2014/main" id="{38839D2C-4E6C-4FC9-B7D4-5D3B31F89BC2}"/>
              </a:ext>
            </a:extLst>
          </p:cNvPr>
          <p:cNvSpPr>
            <a:spLocks noGrp="1"/>
          </p:cNvSpPr>
          <p:nvPr>
            <p:ph type="sldNum" sz="quarter" idx="4"/>
          </p:nvPr>
        </p:nvSpPr>
        <p:spPr>
          <a:xfrm>
            <a:off x="8610600" y="6508756"/>
            <a:ext cx="2743200" cy="365125"/>
          </a:xfrm>
          <a:prstGeom prst="rect">
            <a:avLst/>
          </a:prstGeom>
        </p:spPr>
        <p:txBody>
          <a:bodyPr/>
          <a:lstStyle>
            <a:lvl1pPr>
              <a:defRPr>
                <a:solidFill>
                  <a:srgbClr val="0B934F"/>
                </a:solidFill>
              </a:defRPr>
            </a:lvl1pPr>
          </a:lstStyle>
          <a:p>
            <a:fld id="{A3BA588B-FE2C-44F2-BEA8-1DA178661794}" type="slidenum">
              <a:rPr lang="en-US" smtClean="0"/>
              <a:pPr/>
              <a:t>‹#›</a:t>
            </a:fld>
            <a:endParaRPr lang="en-US" dirty="0"/>
          </a:p>
        </p:txBody>
      </p:sp>
    </p:spTree>
    <p:extLst>
      <p:ext uri="{BB962C8B-B14F-4D97-AF65-F5344CB8AC3E}">
        <p14:creationId xmlns:p14="http://schemas.microsoft.com/office/powerpoint/2010/main" val="87895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80FF-FBEB-CA97-F7D2-558A1751EC5C}"/>
              </a:ext>
            </a:extLst>
          </p:cNvPr>
          <p:cNvSpPr>
            <a:spLocks noGrp="1"/>
          </p:cNvSpPr>
          <p:nvPr>
            <p:ph type="title"/>
          </p:nvPr>
        </p:nvSpPr>
        <p:spPr/>
        <p:txBody>
          <a:bodyPr/>
          <a:lstStyle>
            <a:lvl1pPr>
              <a:defRPr>
                <a:solidFill>
                  <a:srgbClr val="E0628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F6D8DBC-0A7A-C4AD-2064-960169C46BCA}"/>
              </a:ext>
            </a:extLst>
          </p:cNvPr>
          <p:cNvSpPr>
            <a:spLocks noGrp="1"/>
          </p:cNvSpPr>
          <p:nvPr>
            <p:ph idx="1"/>
          </p:nvPr>
        </p:nvSpPr>
        <p:spPr>
          <a:xfrm>
            <a:off x="838200" y="1825625"/>
            <a:ext cx="10515600" cy="3931363"/>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7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05CF-C850-37B2-6B30-808F4CD7BBB3}"/>
              </a:ext>
            </a:extLst>
          </p:cNvPr>
          <p:cNvSpPr>
            <a:spLocks noGrp="1"/>
          </p:cNvSpPr>
          <p:nvPr>
            <p:ph type="title"/>
          </p:nvPr>
        </p:nvSpPr>
        <p:spPr>
          <a:xfrm>
            <a:off x="838200" y="2054970"/>
            <a:ext cx="10515600" cy="1500187"/>
          </a:xfrm>
        </p:spPr>
        <p:txBody>
          <a:bodyPr anchor="b"/>
          <a:lstStyle>
            <a:lvl1pPr algn="ctr">
              <a:defRPr sz="6000">
                <a:solidFill>
                  <a:srgbClr val="E06287"/>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4EDF30C-59B2-2E2F-589C-1B1083CA6E6F}"/>
              </a:ext>
            </a:extLst>
          </p:cNvPr>
          <p:cNvSpPr>
            <a:spLocks noGrp="1"/>
          </p:cNvSpPr>
          <p:nvPr>
            <p:ph type="body" idx="1"/>
          </p:nvPr>
        </p:nvSpPr>
        <p:spPr>
          <a:xfrm>
            <a:off x="838200" y="3768369"/>
            <a:ext cx="10515600" cy="1500187"/>
          </a:xfrm>
        </p:spPr>
        <p:txBody>
          <a:bodyPr/>
          <a:lstStyle>
            <a:lvl1pPr marL="0" indent="0" algn="ctr">
              <a:buNone/>
              <a:defRPr sz="2400">
                <a:solidFill>
                  <a:srgbClr val="53565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4925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9420-C6D5-F004-408C-8E650B300805}"/>
              </a:ext>
            </a:extLst>
          </p:cNvPr>
          <p:cNvSpPr>
            <a:spLocks noGrp="1"/>
          </p:cNvSpPr>
          <p:nvPr>
            <p:ph type="title"/>
          </p:nvPr>
        </p:nvSpPr>
        <p:spPr/>
        <p:txBody>
          <a:bodyPr/>
          <a:lstStyle>
            <a:lvl1pPr>
              <a:defRPr>
                <a:solidFill>
                  <a:srgbClr val="E0628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4814141-5CEF-71FF-9405-BD74CF298279}"/>
              </a:ext>
            </a:extLst>
          </p:cNvPr>
          <p:cNvSpPr>
            <a:spLocks noGrp="1"/>
          </p:cNvSpPr>
          <p:nvPr>
            <p:ph sz="half" idx="1"/>
          </p:nvPr>
        </p:nvSpPr>
        <p:spPr>
          <a:xfrm>
            <a:off x="838200" y="1825625"/>
            <a:ext cx="5181600" cy="3931363"/>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907EF-247C-FEDB-668A-BF7D140E0CC2}"/>
              </a:ext>
            </a:extLst>
          </p:cNvPr>
          <p:cNvSpPr>
            <a:spLocks noGrp="1"/>
          </p:cNvSpPr>
          <p:nvPr>
            <p:ph sz="half" idx="2"/>
          </p:nvPr>
        </p:nvSpPr>
        <p:spPr>
          <a:xfrm>
            <a:off x="6172200" y="1825625"/>
            <a:ext cx="5181600" cy="3931363"/>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579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2F73-AB41-36FC-7772-2338D8E0D8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546E05-7F5F-C30C-10E3-4083D3DD9611}"/>
              </a:ext>
            </a:extLst>
          </p:cNvPr>
          <p:cNvSpPr>
            <a:spLocks noGrp="1"/>
          </p:cNvSpPr>
          <p:nvPr>
            <p:ph type="body" idx="1"/>
          </p:nvPr>
        </p:nvSpPr>
        <p:spPr>
          <a:xfrm>
            <a:off x="839788" y="1681163"/>
            <a:ext cx="5157787" cy="823912"/>
          </a:xfrm>
        </p:spPr>
        <p:txBody>
          <a:bodyPr anchor="b"/>
          <a:lstStyle>
            <a:lvl1pPr marL="0" indent="0">
              <a:buNone/>
              <a:defRPr sz="2400" b="1">
                <a:solidFill>
                  <a:srgbClr val="5356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43A1064-A4D7-F995-36E4-FD36CDBDE363}"/>
              </a:ext>
            </a:extLst>
          </p:cNvPr>
          <p:cNvSpPr>
            <a:spLocks noGrp="1"/>
          </p:cNvSpPr>
          <p:nvPr>
            <p:ph sz="half" idx="2"/>
          </p:nvPr>
        </p:nvSpPr>
        <p:spPr>
          <a:xfrm>
            <a:off x="839788" y="2505075"/>
            <a:ext cx="5157787" cy="3242582"/>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EC456BA-DA49-1DA9-EB10-21E4791F0524}"/>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5356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EAA4DB-0A21-1BA7-23E2-EE89E8C4611D}"/>
              </a:ext>
            </a:extLst>
          </p:cNvPr>
          <p:cNvSpPr>
            <a:spLocks noGrp="1"/>
          </p:cNvSpPr>
          <p:nvPr>
            <p:ph sz="quarter" idx="4"/>
          </p:nvPr>
        </p:nvSpPr>
        <p:spPr>
          <a:xfrm>
            <a:off x="6172200" y="2505075"/>
            <a:ext cx="5183188" cy="3242582"/>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054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BC7D-27FC-CB74-B0F7-9780500AEEB2}"/>
              </a:ext>
            </a:extLst>
          </p:cNvPr>
          <p:cNvSpPr>
            <a:spLocks noGrp="1"/>
          </p:cNvSpPr>
          <p:nvPr>
            <p:ph type="title"/>
          </p:nvPr>
        </p:nvSpPr>
        <p:spPr>
          <a:xfrm>
            <a:off x="838200" y="2868239"/>
            <a:ext cx="10515600" cy="1121521"/>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5859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6780-D7CD-5DAB-DD0E-543B43D57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A57BD-5729-32CD-3391-07B6DE448DC6}"/>
              </a:ext>
            </a:extLst>
          </p:cNvPr>
          <p:cNvSpPr>
            <a:spLocks noGrp="1"/>
          </p:cNvSpPr>
          <p:nvPr>
            <p:ph idx="1"/>
          </p:nvPr>
        </p:nvSpPr>
        <p:spPr>
          <a:xfrm>
            <a:off x="5183188" y="987426"/>
            <a:ext cx="6172200" cy="47882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D73DCA-F99A-C55A-8A70-57B186128EF5}"/>
              </a:ext>
            </a:extLst>
          </p:cNvPr>
          <p:cNvSpPr>
            <a:spLocks noGrp="1"/>
          </p:cNvSpPr>
          <p:nvPr>
            <p:ph type="body" sz="half" idx="2"/>
          </p:nvPr>
        </p:nvSpPr>
        <p:spPr>
          <a:xfrm>
            <a:off x="839788" y="2057400"/>
            <a:ext cx="3932237" cy="3718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95704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ED43-F085-43EC-35E1-2C53DE821F8D}"/>
              </a:ext>
            </a:extLst>
          </p:cNvPr>
          <p:cNvSpPr>
            <a:spLocks noGrp="1"/>
          </p:cNvSpPr>
          <p:nvPr>
            <p:ph type="title"/>
          </p:nvPr>
        </p:nvSpPr>
        <p:spPr>
          <a:xfrm>
            <a:off x="839788" y="569167"/>
            <a:ext cx="3932237" cy="117099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073108C-BFF1-A4E9-F894-B2D6DC56425E}"/>
              </a:ext>
            </a:extLst>
          </p:cNvPr>
          <p:cNvSpPr>
            <a:spLocks noGrp="1"/>
          </p:cNvSpPr>
          <p:nvPr>
            <p:ph type="pic" idx="1"/>
          </p:nvPr>
        </p:nvSpPr>
        <p:spPr>
          <a:xfrm>
            <a:off x="5183188" y="746449"/>
            <a:ext cx="6172200" cy="47866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9490305-F62A-9CB6-DBB7-CFE48F98A893}"/>
              </a:ext>
            </a:extLst>
          </p:cNvPr>
          <p:cNvSpPr>
            <a:spLocks noGrp="1"/>
          </p:cNvSpPr>
          <p:nvPr>
            <p:ph type="body" sz="half" idx="2"/>
          </p:nvPr>
        </p:nvSpPr>
        <p:spPr>
          <a:xfrm>
            <a:off x="839788" y="1898779"/>
            <a:ext cx="3932237" cy="3475654"/>
          </a:xfrm>
        </p:spPr>
        <p:txBody>
          <a:bodyPr/>
          <a:lstStyle>
            <a:lvl1pPr marL="0" indent="0">
              <a:buNone/>
              <a:defRPr sz="1600">
                <a:solidFill>
                  <a:srgbClr val="5356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3301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8FD47E1-FCAB-46C6-A918-0112D1552EBF}"/>
              </a:ext>
            </a:extLst>
          </p:cNvPr>
          <p:cNvSpPr>
            <a:spLocks noGrp="1"/>
          </p:cNvSpPr>
          <p:nvPr>
            <p:ph type="pic" sz="quarter" idx="10"/>
          </p:nvPr>
        </p:nvSpPr>
        <p:spPr>
          <a:xfrm>
            <a:off x="5104264" y="0"/>
            <a:ext cx="7087736" cy="6858000"/>
          </a:xfrm>
          <a:custGeom>
            <a:avLst/>
            <a:gdLst>
              <a:gd name="connsiteX0" fmla="*/ 4760933 w 7087736"/>
              <a:gd name="connsiteY0" fmla="*/ 0 h 6858000"/>
              <a:gd name="connsiteX1" fmla="*/ 7087736 w 7087736"/>
              <a:gd name="connsiteY1" fmla="*/ 0 h 6858000"/>
              <a:gd name="connsiteX2" fmla="*/ 4760933 w 7087736"/>
              <a:gd name="connsiteY2" fmla="*/ 3429000 h 6858000"/>
              <a:gd name="connsiteX3" fmla="*/ 7087736 w 7087736"/>
              <a:gd name="connsiteY3" fmla="*/ 6858000 h 6858000"/>
              <a:gd name="connsiteX4" fmla="*/ 4760933 w 7087736"/>
              <a:gd name="connsiteY4" fmla="*/ 6858000 h 6858000"/>
              <a:gd name="connsiteX5" fmla="*/ 2434131 w 7087736"/>
              <a:gd name="connsiteY5" fmla="*/ 3429000 h 6858000"/>
              <a:gd name="connsiteX6" fmla="*/ 2326802 w 7087736"/>
              <a:gd name="connsiteY6" fmla="*/ 0 h 6858000"/>
              <a:gd name="connsiteX7" fmla="*/ 4653606 w 7087736"/>
              <a:gd name="connsiteY7" fmla="*/ 0 h 6858000"/>
              <a:gd name="connsiteX8" fmla="*/ 2326802 w 7087736"/>
              <a:gd name="connsiteY8" fmla="*/ 3429000 h 6858000"/>
              <a:gd name="connsiteX9" fmla="*/ 4653606 w 7087736"/>
              <a:gd name="connsiteY9" fmla="*/ 6858000 h 6858000"/>
              <a:gd name="connsiteX10" fmla="*/ 2326802 w 7087736"/>
              <a:gd name="connsiteY10" fmla="*/ 6858000 h 6858000"/>
              <a:gd name="connsiteX11" fmla="*/ 0 w 708773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7736" h="6858000">
                <a:moveTo>
                  <a:pt x="4760933" y="0"/>
                </a:moveTo>
                <a:lnTo>
                  <a:pt x="7087736" y="0"/>
                </a:lnTo>
                <a:lnTo>
                  <a:pt x="4760933" y="3429000"/>
                </a:lnTo>
                <a:lnTo>
                  <a:pt x="7087736" y="6858000"/>
                </a:lnTo>
                <a:lnTo>
                  <a:pt x="4760933" y="6858000"/>
                </a:lnTo>
                <a:lnTo>
                  <a:pt x="2434131" y="3429000"/>
                </a:lnTo>
                <a:close/>
                <a:moveTo>
                  <a:pt x="2326802" y="0"/>
                </a:moveTo>
                <a:lnTo>
                  <a:pt x="4653606" y="0"/>
                </a:lnTo>
                <a:lnTo>
                  <a:pt x="2326802" y="3429000"/>
                </a:lnTo>
                <a:lnTo>
                  <a:pt x="4653606" y="6858000"/>
                </a:lnTo>
                <a:lnTo>
                  <a:pt x="2326802" y="6858000"/>
                </a:lnTo>
                <a:lnTo>
                  <a:pt x="0" y="3429000"/>
                </a:ln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81019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87BA-C603-D6E3-4C20-98940AF914A7}"/>
              </a:ext>
            </a:extLst>
          </p:cNvPr>
          <p:cNvSpPr>
            <a:spLocks noGrp="1"/>
          </p:cNvSpPr>
          <p:nvPr>
            <p:ph type="title"/>
          </p:nvPr>
        </p:nvSpPr>
        <p:spPr>
          <a:xfrm>
            <a:off x="838200" y="569167"/>
            <a:ext cx="10515600" cy="11215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2F04BB-D0DD-FB29-9CE5-8CC9DF36D7AA}"/>
              </a:ext>
            </a:extLst>
          </p:cNvPr>
          <p:cNvSpPr>
            <a:spLocks noGrp="1"/>
          </p:cNvSpPr>
          <p:nvPr>
            <p:ph type="body" idx="1"/>
          </p:nvPr>
        </p:nvSpPr>
        <p:spPr>
          <a:xfrm>
            <a:off x="838200" y="1825625"/>
            <a:ext cx="10515600" cy="3511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7539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E0628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65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65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65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65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6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view-image.php?image=79846&amp;picture=exit-sign-in-hanger" TargetMode="External"/><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brothersofthebook.com/2018/03/10/the-clenched-fist-2/" TargetMode="External"/><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violence_injury_prevention/violence/interpersonal/en/WVguidelinesEN.pdf" TargetMode="External"/><Relationship Id="rId2" Type="http://schemas.openxmlformats.org/officeDocument/2006/relationships/hyperlink" Target="https://www.cdc.gov/niosh/docs/96-100/" TargetMode="External"/><Relationship Id="rId1" Type="http://schemas.openxmlformats.org/officeDocument/2006/relationships/slideLayout" Target="../slideLayouts/slideLayout2.xml"/><Relationship Id="rId4" Type="http://schemas.openxmlformats.org/officeDocument/2006/relationships/hyperlink" Target="https://www.osha.gov/workplace-violenc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81A3-4E52-BC60-60C8-E7F7BFFF403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F203F79-3F7D-0037-D11C-E3FA8210BB69}"/>
              </a:ext>
            </a:extLst>
          </p:cNvPr>
          <p:cNvSpPr txBox="1"/>
          <p:nvPr/>
        </p:nvSpPr>
        <p:spPr>
          <a:xfrm>
            <a:off x="2017565" y="2366845"/>
            <a:ext cx="486457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Workplace Violence Awareness</a:t>
            </a:r>
          </a:p>
        </p:txBody>
      </p:sp>
      <p:sp>
        <p:nvSpPr>
          <p:cNvPr id="11" name="TextBox 10">
            <a:extLst>
              <a:ext uri="{FF2B5EF4-FFF2-40B4-BE49-F238E27FC236}">
                <a16:creationId xmlns:a16="http://schemas.microsoft.com/office/drawing/2014/main" id="{F24DF0CD-50D9-492F-9B8A-E3FFE8EAFE77}"/>
              </a:ext>
            </a:extLst>
          </p:cNvPr>
          <p:cNvSpPr txBox="1"/>
          <p:nvPr/>
        </p:nvSpPr>
        <p:spPr>
          <a:xfrm>
            <a:off x="2407019" y="3668257"/>
            <a:ext cx="3462058" cy="1077218"/>
          </a:xfrm>
          <a:prstGeom prst="rect">
            <a:avLst/>
          </a:prstGeom>
          <a:solidFill>
            <a:srgbClr val="E06287"/>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50" normalizeH="0" baseline="0" noProof="0" dirty="0">
                <a:ln>
                  <a:noFill/>
                </a:ln>
                <a:solidFill>
                  <a:prstClr val="white"/>
                </a:solidFill>
                <a:effectLst/>
                <a:uLnTx/>
                <a:uFillTx/>
                <a:latin typeface="Calibri" panose="020F0502020204030204"/>
                <a:ea typeface="+mn-ea"/>
                <a:cs typeface="+mn-cs"/>
              </a:rPr>
              <a:t>Building a Safer Environment Through Awareness and Prevention</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99A6F21-048D-B1F6-8E49-C587BE6C59AE}"/>
              </a:ext>
            </a:extLst>
          </p:cNvPr>
          <p:cNvSpPr/>
          <p:nvPr/>
        </p:nvSpPr>
        <p:spPr>
          <a:xfrm>
            <a:off x="1662440" y="6508466"/>
            <a:ext cx="4433567"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225" normalizeH="0" baseline="0" noProof="0" dirty="0">
                <a:ln>
                  <a:noFill/>
                </a:ln>
                <a:solidFill>
                  <a:prstClr val="white"/>
                </a:solidFill>
                <a:effectLst/>
                <a:uLnTx/>
                <a:uFillTx/>
                <a:latin typeface="Arial" panose="020B0604020202020204" pitchFamily="34" charset="0"/>
                <a:ea typeface="+mn-ea"/>
                <a:cs typeface="+mn-cs"/>
              </a:rPr>
              <a:t>Choose Mon Health. </a:t>
            </a:r>
            <a:r>
              <a:rPr kumimoji="0" lang="en-US" sz="1000" b="0" i="1" u="none" strike="noStrike" kern="1200" cap="none" spc="225" normalizeH="0" baseline="0" noProof="0" dirty="0">
                <a:ln>
                  <a:noFill/>
                </a:ln>
                <a:solidFill>
                  <a:prstClr val="white"/>
                </a:solidFill>
                <a:effectLst/>
                <a:uLnTx/>
                <a:uFillTx/>
                <a:latin typeface="Arial" panose="020B0604020202020204" pitchFamily="34" charset="0"/>
                <a:ea typeface="+mn-ea"/>
                <a:cs typeface="+mn-cs"/>
              </a:rPr>
              <a:t>Feel The Difference.</a:t>
            </a:r>
          </a:p>
        </p:txBody>
      </p:sp>
    </p:spTree>
    <p:extLst>
      <p:ext uri="{BB962C8B-B14F-4D97-AF65-F5344CB8AC3E}">
        <p14:creationId xmlns:p14="http://schemas.microsoft.com/office/powerpoint/2010/main" val="17693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AD48-99A8-6B7D-A045-F2DDBA39B665}"/>
              </a:ext>
            </a:extLst>
          </p:cNvPr>
          <p:cNvSpPr>
            <a:spLocks noGrp="1"/>
          </p:cNvSpPr>
          <p:nvPr>
            <p:ph type="title"/>
          </p:nvPr>
        </p:nvSpPr>
        <p:spPr>
          <a:xfrm>
            <a:off x="1479098" y="413113"/>
            <a:ext cx="10426700" cy="915193"/>
          </a:xfrm>
        </p:spPr>
        <p:txBody>
          <a:bodyPr/>
          <a:lstStyle/>
          <a:p>
            <a:r>
              <a:rPr lang="en-US" dirty="0"/>
              <a:t>Be Aware of Your Work Environment</a:t>
            </a:r>
          </a:p>
        </p:txBody>
      </p:sp>
      <p:sp>
        <p:nvSpPr>
          <p:cNvPr id="3" name="Content Placeholder 2">
            <a:extLst>
              <a:ext uri="{FF2B5EF4-FFF2-40B4-BE49-F238E27FC236}">
                <a16:creationId xmlns:a16="http://schemas.microsoft.com/office/drawing/2014/main" id="{E93F98A1-6F77-4063-AB0B-5C54D27AA045}"/>
              </a:ext>
            </a:extLst>
          </p:cNvPr>
          <p:cNvSpPr>
            <a:spLocks noGrp="1"/>
          </p:cNvSpPr>
          <p:nvPr>
            <p:ph idx="4294967295"/>
          </p:nvPr>
        </p:nvSpPr>
        <p:spPr>
          <a:xfrm>
            <a:off x="615951" y="1475560"/>
            <a:ext cx="7130570" cy="4710113"/>
          </a:xfrm>
        </p:spPr>
        <p:txBody>
          <a:bodyPr>
            <a:normAutofit/>
          </a:bodyPr>
          <a:lstStyle/>
          <a:p>
            <a:pPr marL="228600" lvl="1">
              <a:lnSpc>
                <a:spcPct val="70000"/>
              </a:lnSpc>
              <a:spcBef>
                <a:spcPts val="1000"/>
              </a:spcBef>
            </a:pPr>
            <a:endParaRPr lang="en-US" sz="2100" dirty="0"/>
          </a:p>
          <a:p>
            <a:pPr marL="347662" lvl="1" indent="-342900">
              <a:spcAft>
                <a:spcPts val="800"/>
              </a:spcAft>
            </a:pPr>
            <a:r>
              <a:rPr lang="en-US" sz="2100" dirty="0">
                <a:cs typeface="Arial" panose="020B0604020202020204" pitchFamily="34" charset="0"/>
              </a:rPr>
              <a:t>Note exits and emergency phone numbers if you change work areas.</a:t>
            </a:r>
          </a:p>
          <a:p>
            <a:pPr marL="457200" lvl="1" indent="-452438">
              <a:spcAft>
                <a:spcPts val="800"/>
              </a:spcAft>
            </a:pPr>
            <a:endParaRPr lang="en-US" sz="2100" dirty="0">
              <a:cs typeface="Arial" panose="020B0604020202020204" pitchFamily="34" charset="0"/>
            </a:endParaRPr>
          </a:p>
          <a:p>
            <a:pPr marL="347662" lvl="1" indent="-342900">
              <a:spcAft>
                <a:spcPts val="800"/>
              </a:spcAft>
            </a:pPr>
            <a:r>
              <a:rPr lang="en-US" sz="2100" dirty="0">
                <a:cs typeface="Arial" panose="020B0604020202020204" pitchFamily="34" charset="0"/>
              </a:rPr>
              <a:t>Confusion, background noises, and crowding can increase stress levels.</a:t>
            </a:r>
          </a:p>
          <a:p>
            <a:pPr marL="457200" lvl="1" indent="-452438">
              <a:spcAft>
                <a:spcPts val="800"/>
              </a:spcAft>
            </a:pPr>
            <a:endParaRPr lang="en-US" sz="2100" dirty="0">
              <a:cs typeface="Arial" panose="020B0604020202020204" pitchFamily="34" charset="0"/>
            </a:endParaRPr>
          </a:p>
          <a:p>
            <a:pPr marL="347662" lvl="1" indent="-342900">
              <a:spcAft>
                <a:spcPts val="800"/>
              </a:spcAft>
            </a:pPr>
            <a:r>
              <a:rPr lang="en-US" sz="2100" dirty="0">
                <a:cs typeface="Arial" panose="020B0604020202020204" pitchFamily="34" charset="0"/>
              </a:rPr>
              <a:t>Mealtimes, shift changes, and while transporting patients are all times of increased disruptive behaviors.</a:t>
            </a:r>
          </a:p>
          <a:p>
            <a:pPr marL="342900" lvl="1" indent="-342900">
              <a:lnSpc>
                <a:spcPct val="70000"/>
              </a:lnSpc>
              <a:spcBef>
                <a:spcPts val="1000"/>
              </a:spcBef>
              <a:buFont typeface="Wingdings" panose="05000000000000000000" pitchFamily="2" charset="2"/>
              <a:buChar char="v"/>
            </a:pPr>
            <a:endParaRPr lang="en-US" dirty="0"/>
          </a:p>
          <a:p>
            <a:endParaRPr lang="en-US" dirty="0"/>
          </a:p>
        </p:txBody>
      </p:sp>
      <p:sp>
        <p:nvSpPr>
          <p:cNvPr id="4" name="Date Placeholder 3">
            <a:extLst>
              <a:ext uri="{FF2B5EF4-FFF2-40B4-BE49-F238E27FC236}">
                <a16:creationId xmlns:a16="http://schemas.microsoft.com/office/drawing/2014/main" id="{27E937B2-C3B5-0E6A-357D-487D094A3812}"/>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65123539-270C-F2A9-313F-9F59B26542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9" name="Picture 8" descr="A close up of a logo&#10;&#10;Description automatically generated with low confidence">
            <a:extLst>
              <a:ext uri="{FF2B5EF4-FFF2-40B4-BE49-F238E27FC236}">
                <a16:creationId xmlns:a16="http://schemas.microsoft.com/office/drawing/2014/main" id="{6C58AB50-BFA2-127D-BE98-96ECACA52A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58602" y="1646269"/>
            <a:ext cx="3847196" cy="2564797"/>
          </a:xfrm>
          <a:prstGeom prst="rect">
            <a:avLst/>
          </a:prstGeom>
          <a:ln>
            <a:noFill/>
          </a:ln>
          <a:effectLst>
            <a:softEdge rad="112500"/>
          </a:effectLst>
        </p:spPr>
      </p:pic>
    </p:spTree>
    <p:extLst>
      <p:ext uri="{BB962C8B-B14F-4D97-AF65-F5344CB8AC3E}">
        <p14:creationId xmlns:p14="http://schemas.microsoft.com/office/powerpoint/2010/main" val="211325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AD48-99A8-6B7D-A045-F2DDBA39B665}"/>
              </a:ext>
            </a:extLst>
          </p:cNvPr>
          <p:cNvSpPr>
            <a:spLocks noGrp="1"/>
          </p:cNvSpPr>
          <p:nvPr>
            <p:ph type="title"/>
          </p:nvPr>
        </p:nvSpPr>
        <p:spPr>
          <a:xfrm>
            <a:off x="1587499" y="306796"/>
            <a:ext cx="10426700" cy="915193"/>
          </a:xfrm>
        </p:spPr>
        <p:txBody>
          <a:bodyPr/>
          <a:lstStyle/>
          <a:p>
            <a:r>
              <a:rPr lang="en-US" dirty="0"/>
              <a:t>Be Attuned to Patient Behaviors</a:t>
            </a:r>
          </a:p>
        </p:txBody>
      </p:sp>
      <p:sp>
        <p:nvSpPr>
          <p:cNvPr id="3" name="Content Placeholder 2">
            <a:extLst>
              <a:ext uri="{FF2B5EF4-FFF2-40B4-BE49-F238E27FC236}">
                <a16:creationId xmlns:a16="http://schemas.microsoft.com/office/drawing/2014/main" id="{E93F98A1-6F77-4063-AB0B-5C54D27AA045}"/>
              </a:ext>
            </a:extLst>
          </p:cNvPr>
          <p:cNvSpPr>
            <a:spLocks noGrp="1"/>
          </p:cNvSpPr>
          <p:nvPr>
            <p:ph idx="4294967295"/>
          </p:nvPr>
        </p:nvSpPr>
        <p:spPr>
          <a:xfrm>
            <a:off x="537574" y="1051722"/>
            <a:ext cx="7130570" cy="4710113"/>
          </a:xfrm>
        </p:spPr>
        <p:txBody>
          <a:bodyPr>
            <a:normAutofit fontScale="55000" lnSpcReduction="20000"/>
          </a:bodyPr>
          <a:lstStyle/>
          <a:p>
            <a:pPr marL="228600" lvl="1">
              <a:lnSpc>
                <a:spcPct val="70000"/>
              </a:lnSpc>
              <a:spcBef>
                <a:spcPts val="1000"/>
              </a:spcBef>
            </a:pPr>
            <a:endParaRPr lang="en-US" sz="2100" dirty="0">
              <a:latin typeface="+mn-lt"/>
            </a:endParaRPr>
          </a:p>
          <a:p>
            <a:pPr marL="576262" marR="0" lvl="1" indent="-571500">
              <a:lnSpc>
                <a:spcPct val="110000"/>
              </a:lnSpc>
              <a:spcAft>
                <a:spcPts val="800"/>
              </a:spcAft>
            </a:pPr>
            <a:r>
              <a:rPr lang="en-US" sz="3800" dirty="0"/>
              <a:t>VERBAL CUES</a:t>
            </a:r>
          </a:p>
          <a:p>
            <a:pPr marL="1143000" lvl="1" indent="-457200">
              <a:lnSpc>
                <a:spcPct val="107000"/>
              </a:lnSpc>
              <a:spcBef>
                <a:spcPts val="0"/>
              </a:spcBef>
            </a:pPr>
            <a:r>
              <a:rPr lang="en-US" sz="2700" dirty="0">
                <a:effectLst/>
                <a:latin typeface="+mn-lt"/>
                <a:ea typeface="Calibri" panose="020F0502020204030204" pitchFamily="34" charset="0"/>
                <a:cs typeface="Times New Roman" panose="02020603050405020304" pitchFamily="18" charset="0"/>
              </a:rPr>
              <a:t>Speaking loudly or yelling</a:t>
            </a:r>
          </a:p>
          <a:p>
            <a:pPr marL="1143000" lvl="1" indent="-457200">
              <a:lnSpc>
                <a:spcPct val="107000"/>
              </a:lnSpc>
              <a:spcBef>
                <a:spcPts val="0"/>
              </a:spcBef>
            </a:pPr>
            <a:r>
              <a:rPr lang="en-US" sz="2700" dirty="0">
                <a:effectLst/>
                <a:latin typeface="+mn-lt"/>
                <a:ea typeface="Calibri" panose="020F0502020204030204" pitchFamily="34" charset="0"/>
                <a:cs typeface="Times New Roman" panose="02020603050405020304" pitchFamily="18" charset="0"/>
              </a:rPr>
              <a:t>Swearing</a:t>
            </a:r>
            <a:endParaRPr lang="en-US" sz="2700" dirty="0">
              <a:latin typeface="+mn-lt"/>
              <a:ea typeface="Calibri" panose="020F0502020204030204" pitchFamily="34" charset="0"/>
              <a:cs typeface="Times New Roman" panose="02020603050405020304" pitchFamily="18" charset="0"/>
            </a:endParaRPr>
          </a:p>
          <a:p>
            <a:pPr marL="1143000" lvl="1" indent="-457200">
              <a:lnSpc>
                <a:spcPct val="107000"/>
              </a:lnSpc>
              <a:spcBef>
                <a:spcPts val="0"/>
              </a:spcBef>
            </a:pPr>
            <a:r>
              <a:rPr lang="en-US" sz="2700" dirty="0">
                <a:effectLst/>
                <a:latin typeface="+mn-lt"/>
                <a:ea typeface="Calibri" panose="020F0502020204030204" pitchFamily="34" charset="0"/>
                <a:cs typeface="Times New Roman" panose="02020603050405020304" pitchFamily="18" charset="0"/>
              </a:rPr>
              <a:t>Threatening tone of voice</a:t>
            </a:r>
          </a:p>
          <a:p>
            <a:pPr marL="685800" marR="0" indent="-457200">
              <a:lnSpc>
                <a:spcPct val="107000"/>
              </a:lnSpc>
              <a:spcBef>
                <a:spcPts val="0"/>
              </a:spcBef>
              <a:spcAft>
                <a:spcPts val="0"/>
              </a:spcAft>
            </a:pPr>
            <a:endParaRPr lang="en-US" sz="2600" dirty="0">
              <a:effectLst/>
              <a:latin typeface="+mn-lt"/>
              <a:ea typeface="Calibri" panose="020F0502020204030204" pitchFamily="34" charset="0"/>
              <a:cs typeface="Times New Roman" panose="02020603050405020304" pitchFamily="18" charset="0"/>
            </a:endParaRPr>
          </a:p>
          <a:p>
            <a:pPr marL="576262" lvl="1" indent="-571500">
              <a:lnSpc>
                <a:spcPct val="110000"/>
              </a:lnSpc>
              <a:spcAft>
                <a:spcPts val="800"/>
              </a:spcAft>
            </a:pPr>
            <a:r>
              <a:rPr lang="en-US" sz="3800" dirty="0"/>
              <a:t>NON-VERBAL OR BEHAVIORAL CUES</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Physical appearance (clothing and hygiene neglected)</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Arms held tight across chest</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Clenched fists</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Heavy breathing</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Pacing or agitation</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A terrified look signifying fear and high anxiety</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A fixed stare</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Aggressive or threatening posture</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Thrown objects</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Sudden changes in behavior</a:t>
            </a:r>
          </a:p>
          <a:p>
            <a:pPr marL="1143000" marR="0" lvl="1" indent="-457200">
              <a:lnSpc>
                <a:spcPct val="107000"/>
              </a:lnSpc>
              <a:spcBef>
                <a:spcPts val="0"/>
              </a:spcBef>
              <a:spcAft>
                <a:spcPts val="0"/>
              </a:spcAft>
              <a:buSzPts val="1000"/>
              <a:tabLst>
                <a:tab pos="457200" algn="l"/>
              </a:tabLst>
            </a:pPr>
            <a:r>
              <a:rPr lang="en-US" sz="2700" dirty="0">
                <a:latin typeface="+mn-lt"/>
                <a:cs typeface="Times New Roman" panose="02020603050405020304" pitchFamily="18" charset="0"/>
              </a:rPr>
              <a:t>Indications of drunkenness or substance abuse</a:t>
            </a:r>
          </a:p>
          <a:p>
            <a:pPr marL="1143000" marR="0" lvl="1" indent="-457200">
              <a:lnSpc>
                <a:spcPct val="107000"/>
              </a:lnSpc>
              <a:spcBef>
                <a:spcPts val="0"/>
              </a:spcBef>
              <a:spcAft>
                <a:spcPts val="0"/>
              </a:spcAft>
              <a:buSzPts val="1000"/>
              <a:tabLst>
                <a:tab pos="457200" algn="l"/>
              </a:tabLst>
            </a:pPr>
            <a:endParaRPr lang="en-US" sz="2600" dirty="0">
              <a:effectLst/>
              <a:latin typeface="+mn-lt"/>
              <a:ea typeface="Calibri" panose="020F0502020204030204" pitchFamily="34" charset="0"/>
              <a:cs typeface="Times New Roman" panose="02020603050405020304" pitchFamily="18" charset="0"/>
            </a:endParaRPr>
          </a:p>
          <a:p>
            <a:pPr marL="800100" marR="0" indent="-571500">
              <a:lnSpc>
                <a:spcPct val="107000"/>
              </a:lnSpc>
              <a:spcBef>
                <a:spcPts val="0"/>
              </a:spcBef>
              <a:spcAft>
                <a:spcPts val="800"/>
              </a:spcAft>
            </a:pPr>
            <a:r>
              <a:rPr lang="en-US" sz="3800" dirty="0"/>
              <a:t>More cues exhibited indicates a greater risk of violence!</a:t>
            </a:r>
          </a:p>
          <a:p>
            <a:endParaRPr lang="en-US" dirty="0"/>
          </a:p>
        </p:txBody>
      </p:sp>
      <p:sp>
        <p:nvSpPr>
          <p:cNvPr id="4" name="Date Placeholder 3">
            <a:extLst>
              <a:ext uri="{FF2B5EF4-FFF2-40B4-BE49-F238E27FC236}">
                <a16:creationId xmlns:a16="http://schemas.microsoft.com/office/drawing/2014/main" id="{27E937B2-C3B5-0E6A-357D-487D094A3812}"/>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65123539-270C-F2A9-313F-9F59B26542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6" name="Picture 5" descr="A person holding their hands together&#10;&#10;Description automatically generated with medium confidence">
            <a:extLst>
              <a:ext uri="{FF2B5EF4-FFF2-40B4-BE49-F238E27FC236}">
                <a16:creationId xmlns:a16="http://schemas.microsoft.com/office/drawing/2014/main" id="{BF905607-D9F6-1FAB-E651-9FAF3BE137C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69523" y="1697581"/>
            <a:ext cx="4444676" cy="25001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531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AD48-99A8-6B7D-A045-F2DDBA39B665}"/>
              </a:ext>
            </a:extLst>
          </p:cNvPr>
          <p:cNvSpPr>
            <a:spLocks noGrp="1"/>
          </p:cNvSpPr>
          <p:nvPr>
            <p:ph type="title"/>
          </p:nvPr>
        </p:nvSpPr>
        <p:spPr>
          <a:xfrm>
            <a:off x="1587499" y="265859"/>
            <a:ext cx="10426700" cy="915193"/>
          </a:xfrm>
        </p:spPr>
        <p:txBody>
          <a:bodyPr/>
          <a:lstStyle/>
          <a:p>
            <a:r>
              <a:rPr lang="en-US" dirty="0"/>
              <a:t>Tactics to Protect Yourself</a:t>
            </a:r>
          </a:p>
        </p:txBody>
      </p:sp>
      <p:sp>
        <p:nvSpPr>
          <p:cNvPr id="3" name="Content Placeholder 2">
            <a:extLst>
              <a:ext uri="{FF2B5EF4-FFF2-40B4-BE49-F238E27FC236}">
                <a16:creationId xmlns:a16="http://schemas.microsoft.com/office/drawing/2014/main" id="{E93F98A1-6F77-4063-AB0B-5C54D27AA045}"/>
              </a:ext>
            </a:extLst>
          </p:cNvPr>
          <p:cNvSpPr>
            <a:spLocks noGrp="1"/>
          </p:cNvSpPr>
          <p:nvPr>
            <p:ph idx="4294967295"/>
          </p:nvPr>
        </p:nvSpPr>
        <p:spPr>
          <a:xfrm>
            <a:off x="615951" y="1475560"/>
            <a:ext cx="7130570" cy="4710113"/>
          </a:xfrm>
        </p:spPr>
        <p:txBody>
          <a:bodyPr>
            <a:normAutofit/>
          </a:bodyPr>
          <a:lstStyle/>
          <a:p>
            <a:pPr marL="461962" lvl="1" indent="-457200">
              <a:spcAft>
                <a:spcPts val="800"/>
              </a:spcAft>
            </a:pPr>
            <a:r>
              <a:rPr lang="en-US" sz="2100" dirty="0"/>
              <a:t>Work in pairs</a:t>
            </a:r>
          </a:p>
          <a:p>
            <a:pPr marL="461962" lvl="1" indent="-457200">
              <a:spcAft>
                <a:spcPts val="800"/>
              </a:spcAft>
            </a:pPr>
            <a:r>
              <a:rPr lang="en-US" sz="2100" dirty="0"/>
              <a:t>Increase space between you &amp; the patient</a:t>
            </a:r>
          </a:p>
          <a:p>
            <a:pPr marL="461962" lvl="1" indent="-457200">
              <a:spcAft>
                <a:spcPts val="800"/>
              </a:spcAft>
            </a:pPr>
            <a:r>
              <a:rPr lang="en-US" sz="2100" dirty="0"/>
              <a:t>Position yourself to have an escape route (ensure no barriers)</a:t>
            </a:r>
          </a:p>
          <a:p>
            <a:pPr marL="461962" lvl="1" indent="-457200">
              <a:spcAft>
                <a:spcPts val="800"/>
              </a:spcAft>
            </a:pPr>
            <a:r>
              <a:rPr lang="en-US" sz="2100" dirty="0"/>
              <a:t>Be aware of your surroundings</a:t>
            </a:r>
          </a:p>
          <a:p>
            <a:pPr marL="461962" lvl="1" indent="-457200">
              <a:spcAft>
                <a:spcPts val="800"/>
              </a:spcAft>
            </a:pPr>
            <a:r>
              <a:rPr lang="en-US" sz="2100" dirty="0"/>
              <a:t>Be attuned to your own responses</a:t>
            </a:r>
          </a:p>
          <a:p>
            <a:pPr marR="0" indent="0">
              <a:lnSpc>
                <a:spcPct val="107000"/>
              </a:lnSpc>
              <a:spcBef>
                <a:spcPts val="0"/>
              </a:spcBef>
              <a:spcAft>
                <a:spcPts val="800"/>
              </a:spcAft>
              <a:buNone/>
            </a:pPr>
            <a:endParaRPr lang="en-US" dirty="0"/>
          </a:p>
          <a:p>
            <a:endParaRPr lang="en-US" dirty="0"/>
          </a:p>
        </p:txBody>
      </p:sp>
      <p:sp>
        <p:nvSpPr>
          <p:cNvPr id="4" name="Date Placeholder 3">
            <a:extLst>
              <a:ext uri="{FF2B5EF4-FFF2-40B4-BE49-F238E27FC236}">
                <a16:creationId xmlns:a16="http://schemas.microsoft.com/office/drawing/2014/main" id="{27E937B2-C3B5-0E6A-357D-487D094A3812}"/>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65123539-270C-F2A9-313F-9F59B26542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7" name="Picture 6" descr="A picture containing person&#10;&#10;Description automatically generated">
            <a:extLst>
              <a:ext uri="{FF2B5EF4-FFF2-40B4-BE49-F238E27FC236}">
                <a16:creationId xmlns:a16="http://schemas.microsoft.com/office/drawing/2014/main" id="{88B0304C-98EB-4B25-C56B-19378B998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154" y="1475560"/>
            <a:ext cx="4694045" cy="2475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194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AD48-99A8-6B7D-A045-F2DDBA39B665}"/>
              </a:ext>
            </a:extLst>
          </p:cNvPr>
          <p:cNvSpPr>
            <a:spLocks noGrp="1"/>
          </p:cNvSpPr>
          <p:nvPr>
            <p:ph type="title"/>
          </p:nvPr>
        </p:nvSpPr>
        <p:spPr>
          <a:xfrm>
            <a:off x="1552665" y="265859"/>
            <a:ext cx="10426700" cy="915193"/>
          </a:xfrm>
        </p:spPr>
        <p:txBody>
          <a:bodyPr/>
          <a:lstStyle/>
          <a:p>
            <a:r>
              <a:rPr lang="en-US" dirty="0"/>
              <a:t>De-Escalation Techniques</a:t>
            </a:r>
          </a:p>
        </p:txBody>
      </p:sp>
      <p:sp>
        <p:nvSpPr>
          <p:cNvPr id="3" name="Content Placeholder 2">
            <a:extLst>
              <a:ext uri="{FF2B5EF4-FFF2-40B4-BE49-F238E27FC236}">
                <a16:creationId xmlns:a16="http://schemas.microsoft.com/office/drawing/2014/main" id="{E93F98A1-6F77-4063-AB0B-5C54D27AA045}"/>
              </a:ext>
            </a:extLst>
          </p:cNvPr>
          <p:cNvSpPr>
            <a:spLocks noGrp="1"/>
          </p:cNvSpPr>
          <p:nvPr>
            <p:ph idx="4294967295"/>
          </p:nvPr>
        </p:nvSpPr>
        <p:spPr>
          <a:xfrm>
            <a:off x="615951" y="1475560"/>
            <a:ext cx="7130570" cy="4710113"/>
          </a:xfrm>
        </p:spPr>
        <p:txBody>
          <a:bodyPr>
            <a:normAutofit/>
          </a:bodyPr>
          <a:lstStyle/>
          <a:p>
            <a:pPr marL="457200" lvl="1" indent="-452438">
              <a:spcAft>
                <a:spcPts val="800"/>
              </a:spcAft>
            </a:pPr>
            <a:r>
              <a:rPr lang="en-US" sz="2100" dirty="0"/>
              <a:t>Keep voice low</a:t>
            </a:r>
          </a:p>
          <a:p>
            <a:pPr marL="457200" lvl="1" indent="-452438">
              <a:spcAft>
                <a:spcPts val="800"/>
              </a:spcAft>
            </a:pPr>
            <a:r>
              <a:rPr lang="en-US" sz="2100" dirty="0"/>
              <a:t>Express empathy</a:t>
            </a:r>
          </a:p>
          <a:p>
            <a:pPr marL="457200" lvl="1" indent="-452438">
              <a:spcAft>
                <a:spcPts val="800"/>
              </a:spcAft>
            </a:pPr>
            <a:r>
              <a:rPr lang="en-US" sz="2100" dirty="0"/>
              <a:t>Keep hands low and in sight</a:t>
            </a:r>
          </a:p>
          <a:p>
            <a:pPr marL="457200" lvl="1" indent="-452438">
              <a:spcAft>
                <a:spcPts val="800"/>
              </a:spcAft>
            </a:pPr>
            <a:r>
              <a:rPr lang="en-US" sz="2100" dirty="0"/>
              <a:t>Building rapport</a:t>
            </a:r>
          </a:p>
          <a:p>
            <a:pPr marL="457200" lvl="1" indent="-452438">
              <a:spcAft>
                <a:spcPts val="800"/>
              </a:spcAft>
            </a:pPr>
            <a:r>
              <a:rPr lang="en-US" sz="2100" dirty="0"/>
              <a:t>Respect personal space</a:t>
            </a:r>
          </a:p>
          <a:p>
            <a:pPr marL="457200" lvl="1" indent="-452438">
              <a:spcAft>
                <a:spcPts val="800"/>
              </a:spcAft>
            </a:pPr>
            <a:r>
              <a:rPr lang="en-US" sz="2100" dirty="0"/>
              <a:t>Ignore challenging questions</a:t>
            </a:r>
          </a:p>
          <a:p>
            <a:pPr marL="457200" lvl="1" indent="-452438">
              <a:spcAft>
                <a:spcPts val="800"/>
              </a:spcAft>
            </a:pPr>
            <a:r>
              <a:rPr lang="en-US" sz="2100" dirty="0"/>
              <a:t>Set boundaries</a:t>
            </a:r>
          </a:p>
          <a:p>
            <a:pPr marR="0" indent="0">
              <a:lnSpc>
                <a:spcPct val="107000"/>
              </a:lnSpc>
              <a:spcBef>
                <a:spcPts val="0"/>
              </a:spcBef>
              <a:spcAft>
                <a:spcPts val="800"/>
              </a:spcAft>
              <a:buNone/>
            </a:pPr>
            <a:endParaRPr lang="en-US" dirty="0"/>
          </a:p>
          <a:p>
            <a:endParaRPr lang="en-US" dirty="0"/>
          </a:p>
        </p:txBody>
      </p:sp>
      <p:sp>
        <p:nvSpPr>
          <p:cNvPr id="5" name="Slide Number Placeholder 4">
            <a:extLst>
              <a:ext uri="{FF2B5EF4-FFF2-40B4-BE49-F238E27FC236}">
                <a16:creationId xmlns:a16="http://schemas.microsoft.com/office/drawing/2014/main" id="{65123539-270C-F2A9-313F-9F59B26542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7A649A6-ADA4-9364-B110-D34336F2BC34}"/>
              </a:ext>
            </a:extLst>
          </p:cNvPr>
          <p:cNvPicPr>
            <a:picLocks noChangeAspect="1"/>
          </p:cNvPicPr>
          <p:nvPr/>
        </p:nvPicPr>
        <p:blipFill>
          <a:blip r:embed="rId2"/>
          <a:stretch>
            <a:fillRect/>
          </a:stretch>
        </p:blipFill>
        <p:spPr>
          <a:xfrm>
            <a:off x="5909678" y="1475560"/>
            <a:ext cx="5666371" cy="2761406"/>
          </a:xfrm>
          <a:prstGeom prst="rect">
            <a:avLst/>
          </a:prstGeom>
        </p:spPr>
      </p:pic>
    </p:spTree>
    <p:extLst>
      <p:ext uri="{BB962C8B-B14F-4D97-AF65-F5344CB8AC3E}">
        <p14:creationId xmlns:p14="http://schemas.microsoft.com/office/powerpoint/2010/main" val="233753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C9C5-EF7E-43DB-AB51-63093C3F013C}"/>
              </a:ext>
            </a:extLst>
          </p:cNvPr>
          <p:cNvSpPr>
            <a:spLocks noGrp="1"/>
          </p:cNvSpPr>
          <p:nvPr>
            <p:ph type="title"/>
          </p:nvPr>
        </p:nvSpPr>
        <p:spPr>
          <a:xfrm>
            <a:off x="723245" y="207158"/>
            <a:ext cx="11089193" cy="1121521"/>
          </a:xfrm>
        </p:spPr>
        <p:txBody>
          <a:bodyPr>
            <a:noAutofit/>
          </a:bodyPr>
          <a:lstStyle/>
          <a:p>
            <a:r>
              <a:rPr lang="en-US" dirty="0"/>
              <a:t>When a Patient Acts Combative or Violent</a:t>
            </a:r>
          </a:p>
        </p:txBody>
      </p:sp>
      <p:graphicFrame>
        <p:nvGraphicFramePr>
          <p:cNvPr id="7" name="Content Placeholder 2">
            <a:extLst>
              <a:ext uri="{FF2B5EF4-FFF2-40B4-BE49-F238E27FC236}">
                <a16:creationId xmlns:a16="http://schemas.microsoft.com/office/drawing/2014/main" id="{AAEEBF98-7473-8B3E-F3CF-27AFD597A7B6}"/>
              </a:ext>
            </a:extLst>
          </p:cNvPr>
          <p:cNvGraphicFramePr>
            <a:graphicFrameLocks noGrp="1"/>
          </p:cNvGraphicFramePr>
          <p:nvPr>
            <p:ph idx="1"/>
          </p:nvPr>
        </p:nvGraphicFramePr>
        <p:xfrm>
          <a:off x="838200" y="1526958"/>
          <a:ext cx="7806772" cy="456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833D2B4-304A-7A90-C0B0-B947DD856476}"/>
              </a:ext>
            </a:extLst>
          </p:cNvPr>
          <p:cNvSpPr txBox="1"/>
          <p:nvPr/>
        </p:nvSpPr>
        <p:spPr>
          <a:xfrm>
            <a:off x="8711452" y="2921168"/>
            <a:ext cx="3385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6287"/>
                </a:solidFill>
                <a:effectLst/>
                <a:uLnTx/>
                <a:uFillTx/>
                <a:latin typeface="Calibri" panose="020F0502020204030204"/>
                <a:ea typeface="+mn-ea"/>
                <a:cs typeface="Arial" panose="020B0604020202020204" pitchFamily="34" charset="0"/>
              </a:rPr>
              <a:t>Hospital: Call Security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06287"/>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6287"/>
                </a:solidFill>
                <a:effectLst/>
                <a:uLnTx/>
                <a:uFillTx/>
                <a:latin typeface="Calibri" panose="020F0502020204030204"/>
                <a:ea typeface="+mn-ea"/>
                <a:cs typeface="Arial" panose="020B0604020202020204" pitchFamily="34" charset="0"/>
              </a:rPr>
              <a:t>Off-site: Call 9-1-1</a:t>
            </a:r>
          </a:p>
        </p:txBody>
      </p:sp>
    </p:spTree>
    <p:extLst>
      <p:ext uri="{BB962C8B-B14F-4D97-AF65-F5344CB8AC3E}">
        <p14:creationId xmlns:p14="http://schemas.microsoft.com/office/powerpoint/2010/main" val="237957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1960074" y="1928744"/>
            <a:ext cx="4006590" cy="2014740"/>
          </a:xfrm>
          <a:prstGeom prst="rect">
            <a:avLst/>
          </a:prstGeom>
        </p:spPr>
        <p:txBody>
          <a:bodyPr vert="horz" lIns="68598" tIns="34299" rIns="68598" bIns="3429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HelveticaNeueLT Std Cn" panose="020B05060305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itle 1">
            <a:extLst>
              <a:ext uri="{FF2B5EF4-FFF2-40B4-BE49-F238E27FC236}">
                <a16:creationId xmlns:a16="http://schemas.microsoft.com/office/drawing/2014/main" id="{860CFBA1-233E-4788-85BB-F4FD55829950}"/>
              </a:ext>
            </a:extLst>
          </p:cNvPr>
          <p:cNvSpPr>
            <a:spLocks noGrp="1"/>
          </p:cNvSpPr>
          <p:nvPr>
            <p:ph type="title"/>
          </p:nvPr>
        </p:nvSpPr>
        <p:spPr>
          <a:xfrm>
            <a:off x="1468394" y="103517"/>
            <a:ext cx="10515600" cy="1121521"/>
          </a:xfrm>
        </p:spPr>
        <p:txBody>
          <a:bodyPr>
            <a:normAutofit/>
          </a:bodyPr>
          <a:lstStyle/>
          <a:p>
            <a:r>
              <a:rPr lang="en-US" dirty="0"/>
              <a:t>Post Event Actions - Patient</a:t>
            </a:r>
          </a:p>
        </p:txBody>
      </p:sp>
      <p:sp>
        <p:nvSpPr>
          <p:cNvPr id="11" name="TextBox 10">
            <a:extLst>
              <a:ext uri="{FF2B5EF4-FFF2-40B4-BE49-F238E27FC236}">
                <a16:creationId xmlns:a16="http://schemas.microsoft.com/office/drawing/2014/main" id="{74000F83-544A-433D-9CDF-CF578B0B2513}"/>
              </a:ext>
            </a:extLst>
          </p:cNvPr>
          <p:cNvSpPr txBox="1"/>
          <p:nvPr/>
        </p:nvSpPr>
        <p:spPr>
          <a:xfrm>
            <a:off x="838199" y="1377412"/>
            <a:ext cx="11145795" cy="4103175"/>
          </a:xfrm>
          <a:prstGeom prst="rect">
            <a:avLst/>
          </a:prstGeom>
        </p:spPr>
        <p:txBody>
          <a:bodyPr vert="horz" lIns="91440" tIns="45720" rIns="91440" bIns="45720" rtlCol="0">
            <a:normAutofit fontScale="92500" lnSpcReduction="10000"/>
          </a:bodyPr>
          <a:lstStyle>
            <a:lvl1pPr marL="228600" marR="0" indent="0" defTabSz="914400">
              <a:lnSpc>
                <a:spcPct val="107000"/>
              </a:lnSpc>
              <a:spcBef>
                <a:spcPts val="0"/>
              </a:spcBef>
              <a:spcAft>
                <a:spcPts val="800"/>
              </a:spcAft>
              <a:buFontTx/>
              <a:buNone/>
              <a:defRPr sz="2600">
                <a:solidFill>
                  <a:srgbClr val="FF0000"/>
                </a:solidFill>
                <a:effectLst/>
                <a:latin typeface="Calibri" panose="020F0502020204030204" pitchFamily="34" charset="0"/>
                <a:ea typeface="Calibri" panose="020F0502020204030204" pitchFamily="34" charset="0"/>
                <a:cs typeface="Times New Roman" panose="02020603050405020304" pitchFamily="18" charset="0"/>
              </a:defRPr>
            </a:lvl1pPr>
            <a:lvl2pPr lvl="1" indent="-452438" defTabSz="914400">
              <a:lnSpc>
                <a:spcPct val="90000"/>
              </a:lnSpc>
              <a:spcBef>
                <a:spcPts val="500"/>
              </a:spcBef>
              <a:spcAft>
                <a:spcPts val="800"/>
              </a:spcAft>
              <a:buFontTx/>
              <a:buBlip>
                <a:blip r:embed="rId3"/>
              </a:buBlip>
              <a:defRPr sz="2400">
                <a:latin typeface="Arial" panose="020B0604020202020204" pitchFamily="34" charset="0"/>
                <a:cs typeface="Arial" panose="020B0604020202020204" pitchFamily="34" charset="0"/>
              </a:defRPr>
            </a:lvl2pPr>
            <a:lvl3pPr marL="1143000" indent="-228600" defTabSz="914400">
              <a:lnSpc>
                <a:spcPct val="90000"/>
              </a:lnSpc>
              <a:spcBef>
                <a:spcPts val="500"/>
              </a:spcBef>
              <a:buFontTx/>
              <a:buBlip>
                <a:blip r:embed="rId3"/>
              </a:buBlip>
              <a:defRPr sz="2000">
                <a:latin typeface="Arial" panose="020B0604020202020204" pitchFamily="34" charset="0"/>
                <a:cs typeface="Arial" panose="020B0604020202020204" pitchFamily="34" charset="0"/>
              </a:defRPr>
            </a:lvl3pPr>
            <a:lvl4pPr marL="1600200" indent="-228600" defTabSz="914400">
              <a:lnSpc>
                <a:spcPct val="90000"/>
              </a:lnSpc>
              <a:spcBef>
                <a:spcPts val="500"/>
              </a:spcBef>
              <a:buFontTx/>
              <a:buBlip>
                <a:blip r:embed="rId3"/>
              </a:buBlip>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Tx/>
              <a:buBlip>
                <a:blip r:embed="rId3"/>
              </a:buBlip>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228600" marR="0" lvl="0" indent="0" algn="l" defTabSz="914400" rtl="0" eaLnBrk="1" fontAlgn="auto" latinLnBrk="0" hangingPunct="1">
              <a:lnSpc>
                <a:spcPct val="107000"/>
              </a:lnSpc>
              <a:spcBef>
                <a:spcPts val="0"/>
              </a:spcBef>
              <a:spcAft>
                <a:spcPts val="800"/>
              </a:spcAft>
              <a:buClrTx/>
              <a:buSzTx/>
              <a:buFontTx/>
              <a:buNone/>
              <a:tabLst/>
              <a:defRPr/>
            </a:pPr>
            <a:r>
              <a:rPr kumimoji="0" lang="en-US" sz="2600" b="1" i="0" u="none" strike="noStrike" kern="1200" cap="none" spc="0" normalizeH="0" baseline="0" noProof="0" dirty="0">
                <a:ln>
                  <a:noFill/>
                </a:ln>
                <a:solidFill>
                  <a:srgbClr val="53565A"/>
                </a:solidFill>
                <a:effectLst/>
                <a:uLnTx/>
                <a:uFillTx/>
                <a:latin typeface="Calibri" panose="020F0502020204030204"/>
                <a:ea typeface="Calibri" panose="020F0502020204030204" pitchFamily="34" charset="0"/>
                <a:cs typeface="Times New Roman" panose="02020603050405020304" pitchFamily="18" charset="0"/>
              </a:rPr>
              <a:t>As circumstances warrant:</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Relocate the patient to a room near the nursing station </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Move the patient to a room visible by security cameras</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Limit visitation</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Consider patient supports that will help de-escalate behavior</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Ask for restraints or assign a sitter</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Increase Security rounding</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Notify security if a combative patient wants to leave AMA</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Do not put yourself in harm’s way to stop them</a:t>
            </a:r>
          </a:p>
          <a:p>
            <a:pPr marL="457200" marR="0" lvl="1" indent="-452438" algn="l" defTabSz="914400" rtl="0" eaLnBrk="1" fontAlgn="auto"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If contraband is suspected, notify security for handling of substances</a:t>
            </a:r>
          </a:p>
        </p:txBody>
      </p:sp>
    </p:spTree>
    <p:extLst>
      <p:ext uri="{BB962C8B-B14F-4D97-AF65-F5344CB8AC3E}">
        <p14:creationId xmlns:p14="http://schemas.microsoft.com/office/powerpoint/2010/main" val="97079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2C0D-F99B-EDB9-5C11-B7054FB4630F}"/>
              </a:ext>
            </a:extLst>
          </p:cNvPr>
          <p:cNvSpPr>
            <a:spLocks noGrp="1"/>
          </p:cNvSpPr>
          <p:nvPr>
            <p:ph type="title"/>
          </p:nvPr>
        </p:nvSpPr>
        <p:spPr>
          <a:xfrm>
            <a:off x="838200" y="284479"/>
            <a:ext cx="10515600" cy="1121521"/>
          </a:xfrm>
        </p:spPr>
        <p:txBody>
          <a:bodyPr>
            <a:normAutofit/>
          </a:bodyPr>
          <a:lstStyle/>
          <a:p>
            <a:r>
              <a:rPr lang="en-US" dirty="0"/>
              <a:t>Post Event Actions - Employee</a:t>
            </a:r>
          </a:p>
        </p:txBody>
      </p:sp>
      <p:sp>
        <p:nvSpPr>
          <p:cNvPr id="3" name="Content Placeholder 2">
            <a:extLst>
              <a:ext uri="{FF2B5EF4-FFF2-40B4-BE49-F238E27FC236}">
                <a16:creationId xmlns:a16="http://schemas.microsoft.com/office/drawing/2014/main" id="{3A263BE9-3174-B07A-67FB-6736D62F2E79}"/>
              </a:ext>
            </a:extLst>
          </p:cNvPr>
          <p:cNvSpPr>
            <a:spLocks noGrp="1"/>
          </p:cNvSpPr>
          <p:nvPr>
            <p:ph idx="1"/>
          </p:nvPr>
        </p:nvSpPr>
        <p:spPr>
          <a:xfrm>
            <a:off x="693713" y="1852258"/>
            <a:ext cx="6062712" cy="3931363"/>
          </a:xfrm>
        </p:spPr>
        <p:txBody>
          <a:bodyPr>
            <a:normAutofit/>
          </a:bodyPr>
          <a:lstStyle/>
          <a:p>
            <a:pPr marL="347662" lvl="1" indent="-342900">
              <a:spcAft>
                <a:spcPts val="800"/>
              </a:spcAft>
              <a:defRPr/>
            </a:pPr>
            <a:r>
              <a:rPr lang="en-US" dirty="0">
                <a:cs typeface="Arial" panose="020B0604020202020204" pitchFamily="34" charset="0"/>
              </a:rPr>
              <a:t>Seek medical attention, as needed</a:t>
            </a:r>
          </a:p>
          <a:p>
            <a:pPr marL="347662" lvl="1" indent="-342900">
              <a:spcAft>
                <a:spcPts val="800"/>
              </a:spcAft>
              <a:defRPr/>
            </a:pPr>
            <a:r>
              <a:rPr lang="en-US" dirty="0">
                <a:cs typeface="Arial" panose="020B0604020202020204" pitchFamily="34" charset="0"/>
              </a:rPr>
              <a:t>Debrief with team involved</a:t>
            </a:r>
          </a:p>
          <a:p>
            <a:pPr marL="347662" lvl="1" indent="-342900">
              <a:spcAft>
                <a:spcPts val="800"/>
              </a:spcAft>
              <a:defRPr/>
            </a:pPr>
            <a:r>
              <a:rPr lang="en-US" dirty="0">
                <a:cs typeface="Arial" panose="020B0604020202020204" pitchFamily="34" charset="0"/>
              </a:rPr>
              <a:t>Complete an incident report &amp; chart alert on history of combativeness</a:t>
            </a:r>
          </a:p>
          <a:p>
            <a:pPr marL="347662" lvl="1" indent="-342900">
              <a:spcAft>
                <a:spcPts val="800"/>
              </a:spcAft>
              <a:defRPr/>
            </a:pPr>
            <a:r>
              <a:rPr lang="en-US" dirty="0">
                <a:cs typeface="Arial" panose="020B0604020202020204" pitchFamily="34" charset="0"/>
              </a:rPr>
              <a:t>Attempt to keep the injured employee &amp; assailant separated, if possible.</a:t>
            </a:r>
          </a:p>
          <a:p>
            <a:endParaRPr lang="en-US" sz="2400" b="0" dirty="0">
              <a:latin typeface="+mn-lt"/>
            </a:endParaRPr>
          </a:p>
          <a:p>
            <a:pPr marL="0" indent="0">
              <a:buNone/>
            </a:pPr>
            <a:endParaRPr lang="en-US" sz="2000" b="0" dirty="0">
              <a:latin typeface="+mn-lt"/>
            </a:endParaRPr>
          </a:p>
          <a:p>
            <a:endParaRPr lang="en-US" sz="2000" dirty="0"/>
          </a:p>
          <a:p>
            <a:pPr marL="0" indent="0">
              <a:buNone/>
            </a:pPr>
            <a:endParaRPr lang="en-US" sz="2000" dirty="0"/>
          </a:p>
        </p:txBody>
      </p:sp>
      <p:sp>
        <p:nvSpPr>
          <p:cNvPr id="6" name="Content Placeholder 5">
            <a:extLst>
              <a:ext uri="{FF2B5EF4-FFF2-40B4-BE49-F238E27FC236}">
                <a16:creationId xmlns:a16="http://schemas.microsoft.com/office/drawing/2014/main" id="{2F9E8C14-5EAA-40D1-928D-DBE608E7E363}"/>
              </a:ext>
            </a:extLst>
          </p:cNvPr>
          <p:cNvSpPr>
            <a:spLocks noGrp="1"/>
          </p:cNvSpPr>
          <p:nvPr>
            <p:ph sz="half" idx="4294967295"/>
          </p:nvPr>
        </p:nvSpPr>
        <p:spPr>
          <a:xfrm>
            <a:off x="6923939" y="1852258"/>
            <a:ext cx="5195363" cy="3376613"/>
          </a:xfrm>
        </p:spPr>
        <p:txBody>
          <a:bodyPr>
            <a:normAutofit/>
          </a:bodyPr>
          <a:lstStyle/>
          <a:p>
            <a:r>
              <a:rPr lang="en-US" sz="2400" dirty="0"/>
              <a:t>Employee supports:</a:t>
            </a:r>
          </a:p>
          <a:p>
            <a:pPr marL="581025" lvl="1" indent="-342900">
              <a:spcAft>
                <a:spcPts val="800"/>
              </a:spcAft>
              <a:tabLst>
                <a:tab pos="803275" algn="l"/>
              </a:tabLst>
              <a:defRPr/>
            </a:pPr>
            <a:r>
              <a:rPr lang="en-US" dirty="0">
                <a:cs typeface="Arial" panose="020B0604020202020204" pitchFamily="34" charset="0"/>
              </a:rPr>
              <a:t>Guidance from Legal if staff member wants to press charges </a:t>
            </a:r>
          </a:p>
          <a:p>
            <a:pPr marL="581025" lvl="1" indent="-342900">
              <a:spcAft>
                <a:spcPts val="800"/>
              </a:spcAft>
              <a:tabLst>
                <a:tab pos="803275" algn="l"/>
              </a:tabLst>
              <a:defRPr/>
            </a:pPr>
            <a:r>
              <a:rPr lang="en-US" dirty="0">
                <a:cs typeface="Arial" panose="020B0604020202020204" pitchFamily="34" charset="0"/>
              </a:rPr>
              <a:t>Employee Assistance Program or other counseling</a:t>
            </a:r>
          </a:p>
          <a:p>
            <a:pPr marL="581025" lvl="1" indent="-342900">
              <a:spcAft>
                <a:spcPts val="800"/>
              </a:spcAft>
              <a:tabLst>
                <a:tab pos="803275" algn="l"/>
              </a:tabLst>
              <a:defRPr/>
            </a:pPr>
            <a:r>
              <a:rPr lang="en-US" dirty="0">
                <a:cs typeface="Arial" panose="020B0604020202020204" pitchFamily="34" charset="0"/>
              </a:rPr>
              <a:t>Employee care packages</a:t>
            </a:r>
          </a:p>
          <a:p>
            <a:endParaRPr lang="en-US" sz="2000" dirty="0"/>
          </a:p>
        </p:txBody>
      </p:sp>
      <p:pic>
        <p:nvPicPr>
          <p:cNvPr id="8" name="Picture 7" descr="A close-up of a gavel and a gavel&#10;&#10;Description automatically generated with low confidence">
            <a:extLst>
              <a:ext uri="{FF2B5EF4-FFF2-40B4-BE49-F238E27FC236}">
                <a16:creationId xmlns:a16="http://schemas.microsoft.com/office/drawing/2014/main" id="{54D689D9-B2B4-450A-8DCE-E5ACC33D2398}"/>
              </a:ext>
            </a:extLst>
          </p:cNvPr>
          <p:cNvPicPr>
            <a:picLocks noChangeAspect="1"/>
          </p:cNvPicPr>
          <p:nvPr/>
        </p:nvPicPr>
        <p:blipFill rotWithShape="1">
          <a:blip r:embed="rId3">
            <a:extLst>
              <a:ext uri="{28A0092B-C50C-407E-A947-70E740481C1C}">
                <a14:useLocalDpi xmlns:a14="http://schemas.microsoft.com/office/drawing/2010/main" val="0"/>
              </a:ext>
            </a:extLst>
          </a:blip>
          <a:srcRect b="10541"/>
          <a:stretch/>
        </p:blipFill>
        <p:spPr>
          <a:xfrm>
            <a:off x="2344932" y="2907187"/>
            <a:ext cx="6062712" cy="3554190"/>
          </a:xfrm>
          <a:prstGeom prst="rect">
            <a:avLst/>
          </a:prstGeom>
        </p:spPr>
      </p:pic>
    </p:spTree>
    <p:extLst>
      <p:ext uri="{BB962C8B-B14F-4D97-AF65-F5344CB8AC3E}">
        <p14:creationId xmlns:p14="http://schemas.microsoft.com/office/powerpoint/2010/main" val="40947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A1C5-EDF7-D60F-DFC3-A69F3145D596}"/>
              </a:ext>
            </a:extLst>
          </p:cNvPr>
          <p:cNvSpPr>
            <a:spLocks noGrp="1"/>
          </p:cNvSpPr>
          <p:nvPr>
            <p:ph type="title"/>
          </p:nvPr>
        </p:nvSpPr>
        <p:spPr>
          <a:xfrm>
            <a:off x="838200" y="224110"/>
            <a:ext cx="10515600" cy="1121521"/>
          </a:xfrm>
        </p:spPr>
        <p:txBody>
          <a:bodyPr>
            <a:normAutofit/>
          </a:bodyPr>
          <a:lstStyle/>
          <a:p>
            <a:r>
              <a:rPr lang="en-US" dirty="0"/>
              <a:t>Employee Support </a:t>
            </a:r>
          </a:p>
        </p:txBody>
      </p:sp>
      <p:sp>
        <p:nvSpPr>
          <p:cNvPr id="6" name="Content Placeholder 5">
            <a:extLst>
              <a:ext uri="{FF2B5EF4-FFF2-40B4-BE49-F238E27FC236}">
                <a16:creationId xmlns:a16="http://schemas.microsoft.com/office/drawing/2014/main" id="{F5E68B3C-4F98-54C4-0A2B-F69EA8603976}"/>
              </a:ext>
            </a:extLst>
          </p:cNvPr>
          <p:cNvSpPr>
            <a:spLocks noGrp="1"/>
          </p:cNvSpPr>
          <p:nvPr>
            <p:ph idx="1"/>
          </p:nvPr>
        </p:nvSpPr>
        <p:spPr>
          <a:xfrm>
            <a:off x="838200" y="1502352"/>
            <a:ext cx="9972040" cy="4351338"/>
          </a:xfrm>
        </p:spPr>
        <p:txBody>
          <a:bodyPr>
            <a:normAutofit lnSpcReduction="10000"/>
          </a:bodyPr>
          <a:lstStyle/>
          <a:p>
            <a:pPr marL="461962" lvl="1" indent="-457200">
              <a:lnSpc>
                <a:spcPct val="110000"/>
              </a:lnSpc>
              <a:spcAft>
                <a:spcPts val="800"/>
              </a:spcAft>
              <a:defRPr/>
            </a:pPr>
            <a:r>
              <a:rPr lang="en-US" sz="2600" dirty="0">
                <a:cs typeface="Arial" panose="020B0604020202020204" pitchFamily="34" charset="0"/>
              </a:rPr>
              <a:t>Free, confidential counseling via EAP, available 24/7 for any employee</a:t>
            </a:r>
          </a:p>
          <a:p>
            <a:pPr marL="1028700" lvl="1" indent="-342900"/>
            <a:r>
              <a:rPr lang="en-US" sz="1900" dirty="0"/>
              <a:t>In person visits as well as telephone visits available</a:t>
            </a:r>
          </a:p>
          <a:p>
            <a:pPr marL="1028700" lvl="1" indent="-342900"/>
            <a:r>
              <a:rPr lang="en-US" sz="1900" dirty="0"/>
              <a:t>Contact HR or Employee Health for resources</a:t>
            </a:r>
          </a:p>
          <a:p>
            <a:pPr marL="461962" lvl="1" indent="-457200">
              <a:lnSpc>
                <a:spcPct val="110000"/>
              </a:lnSpc>
              <a:spcAft>
                <a:spcPts val="800"/>
              </a:spcAft>
              <a:defRPr/>
            </a:pPr>
            <a:r>
              <a:rPr lang="en-US" sz="2600" dirty="0">
                <a:cs typeface="Arial" panose="020B0604020202020204" pitchFamily="34" charset="0"/>
              </a:rPr>
              <a:t>Expanded mental health services (all Tier 1) for employees on Vandalia Health medical insurance plans.</a:t>
            </a:r>
          </a:p>
          <a:p>
            <a:pPr marL="461962" lvl="1" indent="-457200">
              <a:lnSpc>
                <a:spcPct val="110000"/>
              </a:lnSpc>
              <a:spcAft>
                <a:spcPts val="800"/>
              </a:spcAft>
              <a:defRPr/>
            </a:pPr>
            <a:r>
              <a:rPr lang="en-US" sz="2600" dirty="0">
                <a:cs typeface="Arial" panose="020B0604020202020204" pitchFamily="34" charset="0"/>
              </a:rPr>
              <a:t>Critical Incident Support Team</a:t>
            </a:r>
          </a:p>
          <a:p>
            <a:pPr marL="1028700" lvl="1" indent="-342900"/>
            <a:r>
              <a:rPr lang="en-US" sz="1900" dirty="0"/>
              <a:t>Will respond to provide emotional and wellness support for employees following critical incidents</a:t>
            </a:r>
          </a:p>
          <a:p>
            <a:pPr marL="461962" lvl="1" indent="-457200">
              <a:lnSpc>
                <a:spcPct val="110000"/>
              </a:lnSpc>
              <a:spcAft>
                <a:spcPts val="800"/>
              </a:spcAft>
              <a:defRPr/>
            </a:pPr>
            <a:r>
              <a:rPr lang="en-US" sz="2600" dirty="0">
                <a:cs typeface="Arial" panose="020B0604020202020204" pitchFamily="34" charset="0"/>
              </a:rPr>
              <a:t>Employee Health available to assist with any employee injuries, help navigate Workers’ Compensation process</a:t>
            </a:r>
          </a:p>
        </p:txBody>
      </p:sp>
    </p:spTree>
    <p:extLst>
      <p:ext uri="{BB962C8B-B14F-4D97-AF65-F5344CB8AC3E}">
        <p14:creationId xmlns:p14="http://schemas.microsoft.com/office/powerpoint/2010/main" val="53602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84D4-8A7F-4A93-94D7-7DEADEA6547D}"/>
              </a:ext>
            </a:extLst>
          </p:cNvPr>
          <p:cNvSpPr>
            <a:spLocks noGrp="1"/>
          </p:cNvSpPr>
          <p:nvPr>
            <p:ph type="title"/>
          </p:nvPr>
        </p:nvSpPr>
        <p:spPr>
          <a:xfrm>
            <a:off x="1190290" y="158547"/>
            <a:ext cx="10515600" cy="1121521"/>
          </a:xfrm>
        </p:spPr>
        <p:txBody>
          <a:bodyPr>
            <a:normAutofit/>
          </a:bodyPr>
          <a:lstStyle/>
          <a:p>
            <a:r>
              <a:rPr lang="en-US" dirty="0"/>
              <a:t>Wearable Duress Buttons</a:t>
            </a:r>
          </a:p>
        </p:txBody>
      </p:sp>
      <p:sp>
        <p:nvSpPr>
          <p:cNvPr id="5" name="Content Placeholder 5">
            <a:extLst>
              <a:ext uri="{FF2B5EF4-FFF2-40B4-BE49-F238E27FC236}">
                <a16:creationId xmlns:a16="http://schemas.microsoft.com/office/drawing/2014/main" id="{D04E87AA-286E-4ED0-A007-0BEA19B903AC}"/>
              </a:ext>
            </a:extLst>
          </p:cNvPr>
          <p:cNvSpPr txBox="1">
            <a:spLocks/>
          </p:cNvSpPr>
          <p:nvPr/>
        </p:nvSpPr>
        <p:spPr>
          <a:xfrm>
            <a:off x="846826" y="1621121"/>
            <a:ext cx="10307128" cy="4094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2" marR="0" lvl="1" indent="-342900" algn="l" defTabSz="914400" rtl="0" eaLnBrk="1" fontAlgn="base"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An electronic device that shall be attached to a staff member’s badge that may be activated by the user when security assistance is needed</a:t>
            </a:r>
          </a:p>
          <a:p>
            <a:pPr marL="347662" marR="0" lvl="1" indent="-342900" algn="l" defTabSz="914400" rtl="0" eaLnBrk="1" fontAlgn="base"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Pressing the button TWICE transmits an alert </a:t>
            </a:r>
          </a:p>
          <a:p>
            <a:pPr marL="347662" marR="0" lvl="1" indent="-342900" algn="l" defTabSz="914400" rtl="0" eaLnBrk="1" fontAlgn="base"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The alert will notify Security personnel and select staff</a:t>
            </a:r>
          </a:p>
          <a:p>
            <a:pPr marL="347662" marR="0" lvl="1" indent="-342900" algn="l" defTabSz="914400" rtl="0" eaLnBrk="1" fontAlgn="base"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Location and Staff Member Identity is sent with the alert</a:t>
            </a:r>
          </a:p>
          <a:p>
            <a:pPr marL="347662" marR="0" lvl="1" indent="-342900" algn="l" defTabSz="914400" rtl="0" eaLnBrk="1" fontAlgn="base" latinLnBrk="0" hangingPunct="1">
              <a:lnSpc>
                <a:spcPct val="90000"/>
              </a:lnSpc>
              <a:spcBef>
                <a:spcPts val="5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3565A"/>
                </a:solidFill>
                <a:effectLst/>
                <a:uLnTx/>
                <a:uFillTx/>
                <a:latin typeface="Calibri" panose="020F0502020204030204"/>
                <a:ea typeface="+mn-ea"/>
                <a:cs typeface="Arial" panose="020B0604020202020204" pitchFamily="34" charset="0"/>
              </a:rPr>
              <a:t>Where applicable, camera feeds in the area of the alert will activate on Security monitors inside Security Operation Centers</a:t>
            </a:r>
          </a:p>
        </p:txBody>
      </p:sp>
    </p:spTree>
    <p:extLst>
      <p:ext uri="{BB962C8B-B14F-4D97-AF65-F5344CB8AC3E}">
        <p14:creationId xmlns:p14="http://schemas.microsoft.com/office/powerpoint/2010/main" val="248760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3F620-7CA8-34CA-BC40-F00831DA2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83BF7-5AF1-1AA8-F415-119280A48B00}"/>
              </a:ext>
            </a:extLst>
          </p:cNvPr>
          <p:cNvSpPr>
            <a:spLocks noGrp="1"/>
          </p:cNvSpPr>
          <p:nvPr>
            <p:ph type="title"/>
          </p:nvPr>
        </p:nvSpPr>
        <p:spPr/>
        <p:txBody>
          <a:bodyPr/>
          <a:lstStyle/>
          <a:p>
            <a:pPr algn="ctr"/>
            <a:r>
              <a:rPr lang="en-US" dirty="0"/>
              <a:t>Objectives</a:t>
            </a:r>
          </a:p>
        </p:txBody>
      </p:sp>
      <p:sp>
        <p:nvSpPr>
          <p:cNvPr id="10" name="Date Placeholder 9">
            <a:extLst>
              <a:ext uri="{FF2B5EF4-FFF2-40B4-BE49-F238E27FC236}">
                <a16:creationId xmlns:a16="http://schemas.microsoft.com/office/drawing/2014/main" id="{14780BA8-1FDC-134F-0C44-349CE2C6D7E7}"/>
              </a:ext>
            </a:extLst>
          </p:cNvPr>
          <p:cNvSpPr>
            <a:spLocks noGrp="1"/>
          </p:cNvSpPr>
          <p:nvPr>
            <p:ph type="dt" sz="half" idx="10"/>
          </p:nvPr>
        </p:nvSpPr>
        <p:spPr>
          <a:xfrm>
            <a:off x="838200" y="6480183"/>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3B7158D5-8CB4-4FF7-82BE-193D958AF9B9}" type="datetime4">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Slide Number Placeholder 10">
            <a:extLst>
              <a:ext uri="{FF2B5EF4-FFF2-40B4-BE49-F238E27FC236}">
                <a16:creationId xmlns:a16="http://schemas.microsoft.com/office/drawing/2014/main" id="{2AAB996E-BD45-B1BE-B78B-48E58DD188C0}"/>
              </a:ext>
            </a:extLst>
          </p:cNvPr>
          <p:cNvSpPr>
            <a:spLocks noGrp="1"/>
          </p:cNvSpPr>
          <p:nvPr>
            <p:ph type="sldNum" sz="quarter" idx="12"/>
          </p:nvPr>
        </p:nvSpPr>
        <p:spPr>
          <a:xfrm>
            <a:off x="8610600" y="650875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6">
                    <a:lumMod val="50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200" b="0" i="0" u="none" strike="noStrike" kern="1200" cap="none" spc="0" normalizeH="0" baseline="0" noProof="0" smtClean="0">
                <a:ln>
                  <a:noFill/>
                </a:ln>
                <a:solidFill>
                  <a:srgbClr val="70AD47">
                    <a:lumMod val="50000"/>
                  </a:srgb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92D050">
                  <a:lumMod val="50000"/>
                </a:srgbClr>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3E9E3A4B-6F5F-561D-8192-9F6FC8115E3D}"/>
              </a:ext>
            </a:extLst>
          </p:cNvPr>
          <p:cNvSpPr>
            <a:spLocks noGrp="1"/>
          </p:cNvSpPr>
          <p:nvPr>
            <p:ph idx="1"/>
          </p:nvPr>
        </p:nvSpPr>
        <p:spPr/>
        <p:txBody>
          <a:bodyPr/>
          <a:lstStyle/>
          <a:p>
            <a:pPr marL="457200" lvl="1" indent="-452438"/>
            <a:r>
              <a:rPr lang="en-US" sz="2100" dirty="0"/>
              <a:t>Define the four types of workplace violence and risk factors for each type</a:t>
            </a:r>
          </a:p>
          <a:p>
            <a:endParaRPr lang="en-US" sz="2100" dirty="0"/>
          </a:p>
          <a:p>
            <a:pPr marL="457200" lvl="1" indent="-452438"/>
            <a:r>
              <a:rPr lang="en-US" sz="2100" dirty="0"/>
              <a:t>Describe the warning signs of escalating behavior</a:t>
            </a:r>
          </a:p>
          <a:p>
            <a:pPr marL="457200" lvl="1" indent="-452438"/>
            <a:endParaRPr lang="en-US" sz="2100" dirty="0"/>
          </a:p>
          <a:p>
            <a:pPr marL="457200" lvl="1" indent="-452438"/>
            <a:r>
              <a:rPr lang="en-US" sz="2100" dirty="0"/>
              <a:t>Describe prevention strategies for the organization</a:t>
            </a:r>
          </a:p>
          <a:p>
            <a:pPr marL="0" indent="0">
              <a:buNone/>
            </a:pPr>
            <a:endParaRPr lang="en-US" dirty="0"/>
          </a:p>
        </p:txBody>
      </p:sp>
    </p:spTree>
    <p:extLst>
      <p:ext uri="{BB962C8B-B14F-4D97-AF65-F5344CB8AC3E}">
        <p14:creationId xmlns:p14="http://schemas.microsoft.com/office/powerpoint/2010/main" val="19321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0971-6B22-5536-F6A7-74114C32A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CB5C2-7333-72EC-D101-79219744A39D}"/>
              </a:ext>
            </a:extLst>
          </p:cNvPr>
          <p:cNvSpPr>
            <a:spLocks noGrp="1"/>
          </p:cNvSpPr>
          <p:nvPr>
            <p:ph type="title"/>
          </p:nvPr>
        </p:nvSpPr>
        <p:spPr/>
        <p:txBody>
          <a:bodyPr/>
          <a:lstStyle/>
          <a:p>
            <a:pPr algn="ctr"/>
            <a:r>
              <a:rPr lang="en-US" dirty="0"/>
              <a:t>Workplace Violence in Healthcare</a:t>
            </a:r>
          </a:p>
        </p:txBody>
      </p:sp>
      <p:sp>
        <p:nvSpPr>
          <p:cNvPr id="10" name="Date Placeholder 9">
            <a:extLst>
              <a:ext uri="{FF2B5EF4-FFF2-40B4-BE49-F238E27FC236}">
                <a16:creationId xmlns:a16="http://schemas.microsoft.com/office/drawing/2014/main" id="{A402B7A4-6D2F-7C54-AD91-4EE13C4FF436}"/>
              </a:ext>
            </a:extLst>
          </p:cNvPr>
          <p:cNvSpPr>
            <a:spLocks noGrp="1"/>
          </p:cNvSpPr>
          <p:nvPr>
            <p:ph type="dt" sz="half" idx="10"/>
          </p:nvPr>
        </p:nvSpPr>
        <p:spPr>
          <a:xfrm>
            <a:off x="838200" y="6480183"/>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3B7158D5-8CB4-4FF7-82BE-193D958AF9B9}" type="datetime4">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Slide Number Placeholder 10">
            <a:extLst>
              <a:ext uri="{FF2B5EF4-FFF2-40B4-BE49-F238E27FC236}">
                <a16:creationId xmlns:a16="http://schemas.microsoft.com/office/drawing/2014/main" id="{933D443D-E9CD-C2F6-C478-DB157743BCB1}"/>
              </a:ext>
            </a:extLst>
          </p:cNvPr>
          <p:cNvSpPr>
            <a:spLocks noGrp="1"/>
          </p:cNvSpPr>
          <p:nvPr>
            <p:ph type="sldNum" sz="quarter" idx="12"/>
          </p:nvPr>
        </p:nvSpPr>
        <p:spPr>
          <a:xfrm>
            <a:off x="8610600" y="650875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6">
                    <a:lumMod val="50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200" b="0" i="0" u="none" strike="noStrike" kern="1200" cap="none" spc="0" normalizeH="0" baseline="0" noProof="0" smtClean="0">
                <a:ln>
                  <a:noFill/>
                </a:ln>
                <a:solidFill>
                  <a:srgbClr val="70AD47">
                    <a:lumMod val="50000"/>
                  </a:srgb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92D050">
                  <a:lumMod val="50000"/>
                </a:srgbClr>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F5FEAD12-7E3F-017F-1EEA-2CBCF6D89383}"/>
              </a:ext>
            </a:extLst>
          </p:cNvPr>
          <p:cNvSpPr>
            <a:spLocks noGrp="1"/>
          </p:cNvSpPr>
          <p:nvPr>
            <p:ph idx="1"/>
          </p:nvPr>
        </p:nvSpPr>
        <p:spPr/>
        <p:txBody>
          <a:bodyPr/>
          <a:lstStyle/>
          <a:p>
            <a:pPr marL="228600" lvl="1">
              <a:lnSpc>
                <a:spcPct val="70000"/>
              </a:lnSpc>
              <a:spcBef>
                <a:spcPts val="1000"/>
              </a:spcBef>
            </a:pPr>
            <a:endParaRPr lang="en-US" sz="2100" dirty="0"/>
          </a:p>
          <a:p>
            <a:pPr>
              <a:lnSpc>
                <a:spcPct val="80000"/>
              </a:lnSpc>
            </a:pPr>
            <a:r>
              <a:rPr lang="en-US" sz="2100" dirty="0"/>
              <a:t>“In the second quarter of 2022, an analysis of Press Ganey’s National Database of Nursing Quality Indicators showed that on average, two nurses were assaulted every hour. That translates to about 57 assaults per day…” </a:t>
            </a:r>
          </a:p>
          <a:p>
            <a:pPr>
              <a:lnSpc>
                <a:spcPct val="80000"/>
              </a:lnSpc>
            </a:pPr>
            <a:endParaRPr lang="en-US" sz="2100" dirty="0"/>
          </a:p>
          <a:p>
            <a:pPr>
              <a:lnSpc>
                <a:spcPct val="80000"/>
              </a:lnSpc>
            </a:pPr>
            <a:r>
              <a:rPr lang="en-US" sz="2100" dirty="0"/>
              <a:t>– Becker’s Hospital Review, September 2022</a:t>
            </a:r>
          </a:p>
          <a:p>
            <a:pPr marL="0" indent="0">
              <a:buNone/>
            </a:pPr>
            <a:endParaRPr lang="en-US" dirty="0"/>
          </a:p>
        </p:txBody>
      </p:sp>
    </p:spTree>
    <p:extLst>
      <p:ext uri="{BB962C8B-B14F-4D97-AF65-F5344CB8AC3E}">
        <p14:creationId xmlns:p14="http://schemas.microsoft.com/office/powerpoint/2010/main" val="1902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785A-E852-76AB-689B-B2A7DF436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8EF0C-1B18-D666-314A-6516A73E50D5}"/>
              </a:ext>
            </a:extLst>
          </p:cNvPr>
          <p:cNvSpPr>
            <a:spLocks noGrp="1"/>
          </p:cNvSpPr>
          <p:nvPr>
            <p:ph type="title"/>
          </p:nvPr>
        </p:nvSpPr>
        <p:spPr/>
        <p:txBody>
          <a:bodyPr/>
          <a:lstStyle/>
          <a:p>
            <a:pPr algn="ctr"/>
            <a:r>
              <a:rPr lang="en-US" dirty="0"/>
              <a:t>Workplace Violence Definitions</a:t>
            </a:r>
          </a:p>
        </p:txBody>
      </p:sp>
      <p:sp>
        <p:nvSpPr>
          <p:cNvPr id="10" name="Date Placeholder 9">
            <a:extLst>
              <a:ext uri="{FF2B5EF4-FFF2-40B4-BE49-F238E27FC236}">
                <a16:creationId xmlns:a16="http://schemas.microsoft.com/office/drawing/2014/main" id="{DA40FA41-89F4-54E5-8534-9D6CFBEF3C2D}"/>
              </a:ext>
            </a:extLst>
          </p:cNvPr>
          <p:cNvSpPr>
            <a:spLocks noGrp="1"/>
          </p:cNvSpPr>
          <p:nvPr>
            <p:ph type="dt" sz="half" idx="10"/>
          </p:nvPr>
        </p:nvSpPr>
        <p:spPr>
          <a:xfrm>
            <a:off x="838200" y="6480183"/>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3B7158D5-8CB4-4FF7-82BE-193D958AF9B9}" type="datetime4">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Slide Number Placeholder 10">
            <a:extLst>
              <a:ext uri="{FF2B5EF4-FFF2-40B4-BE49-F238E27FC236}">
                <a16:creationId xmlns:a16="http://schemas.microsoft.com/office/drawing/2014/main" id="{B4FC2FFB-7414-1E93-E251-F134B82121C7}"/>
              </a:ext>
            </a:extLst>
          </p:cNvPr>
          <p:cNvSpPr>
            <a:spLocks noGrp="1"/>
          </p:cNvSpPr>
          <p:nvPr>
            <p:ph type="sldNum" sz="quarter" idx="12"/>
          </p:nvPr>
        </p:nvSpPr>
        <p:spPr>
          <a:xfrm>
            <a:off x="8610600" y="650875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6">
                    <a:lumMod val="50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200" b="0" i="0" u="none" strike="noStrike" kern="1200" cap="none" spc="0" normalizeH="0" baseline="0" noProof="0" smtClean="0">
                <a:ln>
                  <a:noFill/>
                </a:ln>
                <a:solidFill>
                  <a:srgbClr val="70AD47">
                    <a:lumMod val="50000"/>
                  </a:srgb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92D050">
                  <a:lumMod val="50000"/>
                </a:srgbClr>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B97BB0C8-0145-8F0C-271A-AD16238ABF26}"/>
              </a:ext>
            </a:extLst>
          </p:cNvPr>
          <p:cNvSpPr>
            <a:spLocks noGrp="1"/>
          </p:cNvSpPr>
          <p:nvPr>
            <p:ph idx="1"/>
          </p:nvPr>
        </p:nvSpPr>
        <p:spPr/>
        <p:txBody>
          <a:bodyPr>
            <a:normAutofit lnSpcReduction="10000"/>
          </a:bodyPr>
          <a:lstStyle/>
          <a:p>
            <a:pPr marL="457200" lvl="1" indent="-452438"/>
            <a:r>
              <a:rPr lang="en-US" sz="2000" b="1" dirty="0">
                <a:cs typeface="Arial" panose="020B0604020202020204" pitchFamily="34" charset="0"/>
              </a:rPr>
              <a:t>The National Institute for Occupational Safety and Health (NIOSH)</a:t>
            </a:r>
            <a:r>
              <a:rPr lang="en-US" sz="2000" dirty="0">
                <a:cs typeface="Arial" panose="020B0604020202020204" pitchFamily="34" charset="0"/>
              </a:rPr>
              <a:t>: " … any physical assault, threatening behavior, or verbal abuse occurring in the work setting" (</a:t>
            </a:r>
            <a:r>
              <a:rPr lang="en-US" sz="2000" dirty="0">
                <a:cs typeface="Arial" panose="020B0604020202020204" pitchFamily="34" charset="0"/>
                <a:hlinkClick r:id="rId2">
                  <a:extLst>
                    <a:ext uri="{A12FA001-AC4F-418D-AE19-62706E023703}">
                      <ahyp:hlinkClr xmlns:ahyp="http://schemas.microsoft.com/office/drawing/2018/hyperlinkcolor" val="tx"/>
                    </a:ext>
                  </a:extLst>
                </a:hlinkClick>
              </a:rPr>
              <a:t>NIOSH, 1996</a:t>
            </a:r>
            <a:r>
              <a:rPr lang="en-US" sz="2000" dirty="0">
                <a:cs typeface="Arial" panose="020B0604020202020204" pitchFamily="34" charset="0"/>
              </a:rPr>
              <a:t>).</a:t>
            </a:r>
          </a:p>
          <a:p>
            <a:pPr marL="57150" marR="0" indent="-285750">
              <a:spcBef>
                <a:spcPts val="0"/>
              </a:spcBef>
            </a:pPr>
            <a:endParaRPr lang="en-US" sz="1800" dirty="0">
              <a:latin typeface="Open Sans" panose="020B0606030504020204" pitchFamily="34" charset="0"/>
              <a:ea typeface="Times New Roman" panose="02020603050405020304" pitchFamily="18" charset="0"/>
            </a:endParaRPr>
          </a:p>
          <a:p>
            <a:pPr>
              <a:spcBef>
                <a:spcPts val="0"/>
              </a:spcBef>
            </a:pPr>
            <a:endParaRPr lang="en-US" sz="1800" dirty="0">
              <a:latin typeface="Times New Roman" panose="02020603050405020304" pitchFamily="18" charset="0"/>
              <a:ea typeface="Times New Roman" panose="02020603050405020304" pitchFamily="18" charset="0"/>
            </a:endParaRPr>
          </a:p>
          <a:p>
            <a:pPr marL="457200" lvl="1" indent="-452438"/>
            <a:r>
              <a:rPr lang="en-US" sz="2000" b="1" dirty="0">
                <a:cs typeface="Arial" panose="020B0604020202020204" pitchFamily="34" charset="0"/>
              </a:rPr>
              <a:t>The World Health Organization (WHO) and the International Council of Nurses (ICN): </a:t>
            </a:r>
            <a:r>
              <a:rPr lang="en-US" sz="2000" dirty="0">
                <a:cs typeface="Arial" panose="020B0604020202020204" pitchFamily="34" charset="0"/>
              </a:rPr>
              <a:t>" … incidents where staff are abused, threatened or assaulted in circumstances related to their work, including commuting to and from work, involving an explicit or implicit challenge to their safety, well-being or health" (</a:t>
            </a:r>
            <a:r>
              <a:rPr lang="en-US" sz="2000" dirty="0">
                <a:cs typeface="Arial" panose="020B0604020202020204" pitchFamily="34" charset="0"/>
                <a:hlinkClick r:id="rId3">
                  <a:extLst>
                    <a:ext uri="{A12FA001-AC4F-418D-AE19-62706E023703}">
                      <ahyp:hlinkClr xmlns:ahyp="http://schemas.microsoft.com/office/drawing/2018/hyperlinkcolor" val="tx"/>
                    </a:ext>
                  </a:extLst>
                </a:hlinkClick>
              </a:rPr>
              <a:t>ILO, ICN, WHO, &amp; PSI, 2002</a:t>
            </a:r>
            <a:r>
              <a:rPr lang="en-US" sz="2000" dirty="0">
                <a:cs typeface="Arial" panose="020B0604020202020204" pitchFamily="34" charset="0"/>
              </a:rPr>
              <a:t>).</a:t>
            </a:r>
          </a:p>
          <a:p>
            <a:pPr marL="347662" lvl="1" indent="-342900">
              <a:lnSpc>
                <a:spcPct val="100000"/>
              </a:lnSpc>
            </a:pPr>
            <a:endParaRPr lang="en-US" sz="2000" b="1" dirty="0">
              <a:cs typeface="Arial" panose="020B0604020202020204" pitchFamily="34" charset="0"/>
            </a:endParaRPr>
          </a:p>
          <a:p>
            <a:pPr marL="457200" lvl="1" indent="-452438">
              <a:lnSpc>
                <a:spcPct val="100000"/>
              </a:lnSpc>
            </a:pPr>
            <a:r>
              <a:rPr lang="en-US" sz="2000" b="1" dirty="0">
                <a:cs typeface="Arial" panose="020B0604020202020204" pitchFamily="34" charset="0"/>
              </a:rPr>
              <a:t>The Occupational Safety and Health Administration (OSHA) </a:t>
            </a:r>
            <a:r>
              <a:rPr lang="en-US" sz="2000" dirty="0">
                <a:cs typeface="Arial" panose="020B0604020202020204" pitchFamily="34" charset="0"/>
              </a:rPr>
              <a:t>defines workplace violence as “any act or threat of physical violence, harassment, intimidation, or other threatening disruptive behavior that occurs at the work site. It ranges from threats and verbal abuse to physical assaults and even homicide. It can affect and involve employees, clients, customers and visitors” (</a:t>
            </a:r>
            <a:r>
              <a:rPr lang="en-US" sz="2000" dirty="0">
                <a:cs typeface="Arial" panose="020B0604020202020204" pitchFamily="34" charset="0"/>
                <a:hlinkClick r:id="rId4">
                  <a:extLst>
                    <a:ext uri="{A12FA001-AC4F-418D-AE19-62706E023703}">
                      <ahyp:hlinkClr xmlns:ahyp="http://schemas.microsoft.com/office/drawing/2018/hyperlinkcolor" val="tx"/>
                    </a:ext>
                  </a:extLst>
                </a:hlinkClick>
              </a:rPr>
              <a:t>OSHA, 2022</a:t>
            </a:r>
            <a:r>
              <a:rPr lang="en-US" sz="2000" dirty="0">
                <a:cs typeface="Arial" panose="020B0604020202020204" pitchFamily="34" charset="0"/>
              </a:rPr>
              <a:t>).</a:t>
            </a:r>
          </a:p>
          <a:p>
            <a:pPr marL="0" indent="0">
              <a:buNone/>
            </a:pPr>
            <a:endParaRPr lang="en-US" dirty="0"/>
          </a:p>
        </p:txBody>
      </p:sp>
    </p:spTree>
    <p:extLst>
      <p:ext uri="{BB962C8B-B14F-4D97-AF65-F5344CB8AC3E}">
        <p14:creationId xmlns:p14="http://schemas.microsoft.com/office/powerpoint/2010/main" val="251444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AD48-99A8-6B7D-A045-F2DDBA39B665}"/>
              </a:ext>
            </a:extLst>
          </p:cNvPr>
          <p:cNvSpPr>
            <a:spLocks noGrp="1"/>
          </p:cNvSpPr>
          <p:nvPr>
            <p:ph type="title"/>
          </p:nvPr>
        </p:nvSpPr>
        <p:spPr>
          <a:xfrm>
            <a:off x="1570082" y="307818"/>
            <a:ext cx="10426700" cy="915193"/>
          </a:xfrm>
        </p:spPr>
        <p:txBody>
          <a:bodyPr>
            <a:normAutofit/>
          </a:bodyPr>
          <a:lstStyle/>
          <a:p>
            <a:r>
              <a:rPr lang="en-US" dirty="0"/>
              <a:t>Four Types of Workplace Violence</a:t>
            </a:r>
          </a:p>
        </p:txBody>
      </p:sp>
      <p:sp>
        <p:nvSpPr>
          <p:cNvPr id="3" name="Content Placeholder 2">
            <a:extLst>
              <a:ext uri="{FF2B5EF4-FFF2-40B4-BE49-F238E27FC236}">
                <a16:creationId xmlns:a16="http://schemas.microsoft.com/office/drawing/2014/main" id="{E93F98A1-6F77-4063-AB0B-5C54D27AA045}"/>
              </a:ext>
            </a:extLst>
          </p:cNvPr>
          <p:cNvSpPr>
            <a:spLocks noGrp="1"/>
          </p:cNvSpPr>
          <p:nvPr>
            <p:ph idx="4294967295"/>
          </p:nvPr>
        </p:nvSpPr>
        <p:spPr>
          <a:xfrm>
            <a:off x="589824" y="1145373"/>
            <a:ext cx="10853037" cy="4710113"/>
          </a:xfrm>
        </p:spPr>
        <p:txBody>
          <a:bodyPr>
            <a:normAutofit/>
          </a:bodyPr>
          <a:lstStyle/>
          <a:p>
            <a:pPr marL="228600" indent="-228600">
              <a:lnSpc>
                <a:spcPct val="70000"/>
              </a:lnSpc>
              <a:buBlip>
                <a:blip r:embed="rId2"/>
              </a:buBlip>
            </a:pPr>
            <a:endParaRPr lang="en-US" sz="2000" dirty="0"/>
          </a:p>
          <a:p>
            <a:pPr marL="342900" lvl="1" indent="-342900">
              <a:lnSpc>
                <a:spcPct val="70000"/>
              </a:lnSpc>
              <a:spcBef>
                <a:spcPts val="1000"/>
              </a:spcBef>
            </a:pPr>
            <a:r>
              <a:rPr lang="en-US" sz="2100" dirty="0"/>
              <a:t>Type 1: Criminal Intent</a:t>
            </a:r>
          </a:p>
          <a:p>
            <a:pPr marL="742950" lvl="2" indent="-285750">
              <a:lnSpc>
                <a:spcPct val="70000"/>
              </a:lnSpc>
              <a:spcBef>
                <a:spcPts val="1000"/>
              </a:spcBef>
            </a:pPr>
            <a:r>
              <a:rPr lang="en-US" sz="1700" dirty="0"/>
              <a:t>The perpetrator has no legitimate relationship to the business or its employees and is usually committing a crime in conjunction with the violence (robbery, shoplifting, trespassing).</a:t>
            </a:r>
          </a:p>
          <a:p>
            <a:pPr marL="742950" lvl="2" indent="-285750">
              <a:lnSpc>
                <a:spcPct val="70000"/>
              </a:lnSpc>
              <a:spcBef>
                <a:spcPts val="1000"/>
              </a:spcBef>
            </a:pPr>
            <a:endParaRPr lang="en-US" sz="1600" dirty="0"/>
          </a:p>
          <a:p>
            <a:pPr marL="342900" lvl="1" indent="-342900">
              <a:lnSpc>
                <a:spcPct val="70000"/>
              </a:lnSpc>
              <a:spcBef>
                <a:spcPts val="1000"/>
              </a:spcBef>
            </a:pPr>
            <a:r>
              <a:rPr lang="en-US" sz="2100" dirty="0"/>
              <a:t>Type 2: Customer/Client **Most Common**</a:t>
            </a:r>
          </a:p>
          <a:p>
            <a:pPr marL="742950" lvl="2" indent="-285750">
              <a:lnSpc>
                <a:spcPct val="70000"/>
              </a:lnSpc>
              <a:spcBef>
                <a:spcPts val="1000"/>
              </a:spcBef>
            </a:pPr>
            <a:r>
              <a:rPr lang="en-US" sz="1700" dirty="0"/>
              <a:t>The customer/client relationship includes patients, family members, and visitors towards staff.</a:t>
            </a:r>
          </a:p>
          <a:p>
            <a:pPr marL="742950" lvl="2" indent="-285750">
              <a:lnSpc>
                <a:spcPct val="70000"/>
              </a:lnSpc>
              <a:spcBef>
                <a:spcPts val="1000"/>
              </a:spcBef>
            </a:pPr>
            <a:endParaRPr lang="en-US" sz="1600" dirty="0"/>
          </a:p>
          <a:p>
            <a:pPr marL="342900" lvl="1" indent="-342900">
              <a:lnSpc>
                <a:spcPct val="70000"/>
              </a:lnSpc>
              <a:spcBef>
                <a:spcPts val="1000"/>
              </a:spcBef>
            </a:pPr>
            <a:r>
              <a:rPr lang="en-US" sz="2100" dirty="0"/>
              <a:t>Type 3: Worker-on-Worker</a:t>
            </a:r>
          </a:p>
          <a:p>
            <a:pPr marL="742950" lvl="2" indent="-285750">
              <a:lnSpc>
                <a:spcPct val="70000"/>
              </a:lnSpc>
              <a:spcBef>
                <a:spcPts val="1000"/>
              </a:spcBef>
            </a:pPr>
            <a:r>
              <a:rPr lang="en-US" sz="1700" dirty="0"/>
              <a:t>Violence between coworkers is commonly referred to as lateral or horizontal violence. It includes bullying and frequently manifests as verbal and emotional abuse that is unfair, offensive, vindictive, and/or humiliating though it can range all the way to homicide.</a:t>
            </a:r>
          </a:p>
          <a:p>
            <a:pPr marL="742950" lvl="2" indent="-285750">
              <a:lnSpc>
                <a:spcPct val="70000"/>
              </a:lnSpc>
              <a:spcBef>
                <a:spcPts val="1000"/>
              </a:spcBef>
            </a:pPr>
            <a:endParaRPr lang="en-US" sz="1600" dirty="0"/>
          </a:p>
          <a:p>
            <a:pPr marL="342900" lvl="1" indent="-342900">
              <a:lnSpc>
                <a:spcPct val="70000"/>
              </a:lnSpc>
              <a:spcBef>
                <a:spcPts val="1000"/>
              </a:spcBef>
            </a:pPr>
            <a:r>
              <a:rPr lang="en-US" sz="2100" dirty="0"/>
              <a:t>Type 4: Personal Relationship</a:t>
            </a:r>
          </a:p>
          <a:p>
            <a:pPr marL="742950" lvl="2" indent="-285750">
              <a:lnSpc>
                <a:spcPct val="70000"/>
              </a:lnSpc>
              <a:spcBef>
                <a:spcPts val="1000"/>
              </a:spcBef>
            </a:pPr>
            <a:r>
              <a:rPr lang="en-US" sz="1700" dirty="0"/>
              <a:t>The perpetrator has a relationship to the nurse outside of the work that spills over to the work environment.</a:t>
            </a:r>
          </a:p>
          <a:p>
            <a:pPr>
              <a:lnSpc>
                <a:spcPct val="70000"/>
              </a:lnSpc>
            </a:pPr>
            <a:endParaRPr lang="en-US" sz="2000" dirty="0"/>
          </a:p>
          <a:p>
            <a:pPr marL="228600" lvl="1">
              <a:lnSpc>
                <a:spcPct val="70000"/>
              </a:lnSpc>
              <a:spcBef>
                <a:spcPts val="1000"/>
              </a:spcBef>
            </a:pPr>
            <a:endParaRPr lang="en-US" sz="2000" dirty="0"/>
          </a:p>
          <a:p>
            <a:endParaRPr lang="en-US" dirty="0"/>
          </a:p>
          <a:p>
            <a:endParaRPr lang="en-US" dirty="0"/>
          </a:p>
        </p:txBody>
      </p:sp>
      <p:sp>
        <p:nvSpPr>
          <p:cNvPr id="4" name="Date Placeholder 3">
            <a:extLst>
              <a:ext uri="{FF2B5EF4-FFF2-40B4-BE49-F238E27FC236}">
                <a16:creationId xmlns:a16="http://schemas.microsoft.com/office/drawing/2014/main" id="{27E937B2-C3B5-0E6A-357D-487D094A3812}"/>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65123539-270C-F2A9-313F-9F59B26542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602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81B3-41F9-4E0A-99BE-BC0BC3AC3F68}"/>
              </a:ext>
            </a:extLst>
          </p:cNvPr>
          <p:cNvSpPr>
            <a:spLocks noGrp="1"/>
          </p:cNvSpPr>
          <p:nvPr>
            <p:ph type="title"/>
          </p:nvPr>
        </p:nvSpPr>
        <p:spPr>
          <a:xfrm>
            <a:off x="1018155" y="413113"/>
            <a:ext cx="10426700" cy="915193"/>
          </a:xfrm>
        </p:spPr>
        <p:txBody>
          <a:bodyPr>
            <a:normAutofit/>
          </a:bodyPr>
          <a:lstStyle/>
          <a:p>
            <a:pPr algn="ctr"/>
            <a:r>
              <a:rPr lang="en-US" sz="5400" dirty="0"/>
              <a:t>No Tolerance for Workplace Violence</a:t>
            </a:r>
          </a:p>
        </p:txBody>
      </p:sp>
      <p:sp>
        <p:nvSpPr>
          <p:cNvPr id="3" name="Content Placeholder 2">
            <a:extLst>
              <a:ext uri="{FF2B5EF4-FFF2-40B4-BE49-F238E27FC236}">
                <a16:creationId xmlns:a16="http://schemas.microsoft.com/office/drawing/2014/main" id="{9B7E70ED-3C01-B116-FD61-A8672E0FA8F9}"/>
              </a:ext>
            </a:extLst>
          </p:cNvPr>
          <p:cNvSpPr>
            <a:spLocks noGrp="1"/>
          </p:cNvSpPr>
          <p:nvPr>
            <p:ph idx="4294967295"/>
          </p:nvPr>
        </p:nvSpPr>
        <p:spPr>
          <a:xfrm>
            <a:off x="615951" y="1725726"/>
            <a:ext cx="10828904" cy="3821217"/>
          </a:xfrm>
        </p:spPr>
        <p:txBody>
          <a:bodyPr>
            <a:normAutofit/>
          </a:bodyPr>
          <a:lstStyle/>
          <a:p>
            <a:pPr marL="4762" lvl="1" indent="0" algn="ctr">
              <a:lnSpc>
                <a:spcPct val="110000"/>
              </a:lnSpc>
              <a:buNone/>
            </a:pPr>
            <a:r>
              <a:rPr lang="en-US" sz="4400" dirty="0">
                <a:cs typeface="Arial" panose="020B0604020202020204" pitchFamily="34" charset="0"/>
              </a:rPr>
              <a:t>There is a no tolerance for workplace violence policy. Violence, threats, harassment, intimidations, &amp; other disruptive behavior in the workplace will not be tolerated.</a:t>
            </a:r>
          </a:p>
          <a:p>
            <a:pPr algn="ctr"/>
            <a:endParaRPr lang="en-US" sz="2100" dirty="0"/>
          </a:p>
          <a:p>
            <a:pPr marL="0" indent="0">
              <a:buNone/>
            </a:pPr>
            <a:endParaRPr lang="en-US" dirty="0"/>
          </a:p>
        </p:txBody>
      </p:sp>
      <p:sp>
        <p:nvSpPr>
          <p:cNvPr id="4" name="Date Placeholder 3">
            <a:extLst>
              <a:ext uri="{FF2B5EF4-FFF2-40B4-BE49-F238E27FC236}">
                <a16:creationId xmlns:a16="http://schemas.microsoft.com/office/drawing/2014/main" id="{453682AB-4F7C-5FB8-A1BF-9E3323813988}"/>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2393025F-9DEC-2D32-2FA1-EDCCDD826CC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242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81B3-41F9-4E0A-99BE-BC0BC3AC3F68}"/>
              </a:ext>
            </a:extLst>
          </p:cNvPr>
          <p:cNvSpPr>
            <a:spLocks noGrp="1"/>
          </p:cNvSpPr>
          <p:nvPr>
            <p:ph type="title"/>
          </p:nvPr>
        </p:nvSpPr>
        <p:spPr>
          <a:xfrm>
            <a:off x="465825" y="393620"/>
            <a:ext cx="10099135" cy="915193"/>
          </a:xfrm>
        </p:spPr>
        <p:txBody>
          <a:bodyPr/>
          <a:lstStyle/>
          <a:p>
            <a:pPr algn="ctr"/>
            <a:r>
              <a:rPr lang="en-US" dirty="0"/>
              <a:t>Dressing for Safety</a:t>
            </a:r>
          </a:p>
        </p:txBody>
      </p:sp>
      <p:sp>
        <p:nvSpPr>
          <p:cNvPr id="3" name="Content Placeholder 2">
            <a:extLst>
              <a:ext uri="{FF2B5EF4-FFF2-40B4-BE49-F238E27FC236}">
                <a16:creationId xmlns:a16="http://schemas.microsoft.com/office/drawing/2014/main" id="{9B7E70ED-3C01-B116-FD61-A8672E0FA8F9}"/>
              </a:ext>
            </a:extLst>
          </p:cNvPr>
          <p:cNvSpPr>
            <a:spLocks noGrp="1"/>
          </p:cNvSpPr>
          <p:nvPr>
            <p:ph idx="4294967295"/>
          </p:nvPr>
        </p:nvSpPr>
        <p:spPr>
          <a:xfrm>
            <a:off x="3416060" y="1308813"/>
            <a:ext cx="8587081" cy="4401873"/>
          </a:xfrm>
        </p:spPr>
        <p:txBody>
          <a:bodyPr>
            <a:normAutofit fontScale="77500" lnSpcReduction="20000"/>
          </a:bodyPr>
          <a:lstStyle/>
          <a:p>
            <a:pPr marL="4762" lvl="1" indent="0">
              <a:lnSpc>
                <a:spcPct val="110000"/>
              </a:lnSpc>
              <a:buNone/>
            </a:pPr>
            <a:r>
              <a:rPr lang="en-US" sz="3000" b="1" u="sng" dirty="0">
                <a:cs typeface="Arial" panose="020B0604020202020204" pitchFamily="34" charset="0"/>
              </a:rPr>
              <a:t>Staff</a:t>
            </a:r>
          </a:p>
          <a:p>
            <a:pPr marL="461962" lvl="1" indent="-457200">
              <a:lnSpc>
                <a:spcPct val="110000"/>
              </a:lnSpc>
              <a:spcAft>
                <a:spcPts val="800"/>
              </a:spcAft>
            </a:pPr>
            <a:r>
              <a:rPr lang="en-US" sz="3100" b="1" dirty="0">
                <a:cs typeface="Arial" panose="020B0604020202020204" pitchFamily="34" charset="0"/>
              </a:rPr>
              <a:t>Dress for safety by removing anything from your person that can be used as a weapon if grabbed by someone.</a:t>
            </a:r>
          </a:p>
          <a:p>
            <a:pPr lvl="2">
              <a:lnSpc>
                <a:spcPct val="107000"/>
              </a:lnSpc>
              <a:spcBef>
                <a:spcPts val="0"/>
              </a:spcBef>
              <a:spcAft>
                <a:spcPts val="800"/>
              </a:spcAft>
            </a:pPr>
            <a:r>
              <a:rPr lang="en-US" sz="1800" dirty="0"/>
              <a:t>Long hair should be tucked away so that it can't be grabbed;</a:t>
            </a:r>
          </a:p>
          <a:p>
            <a:pPr lvl="2">
              <a:lnSpc>
                <a:spcPct val="107000"/>
              </a:lnSpc>
              <a:spcBef>
                <a:spcPts val="0"/>
              </a:spcBef>
              <a:spcAft>
                <a:spcPts val="800"/>
              </a:spcAft>
            </a:pPr>
            <a:r>
              <a:rPr lang="en-US" sz="1800" dirty="0">
                <a:effectLst/>
                <a:ea typeface="Calibri" panose="020F0502020204030204" pitchFamily="34" charset="0"/>
              </a:rPr>
              <a:t>Jewelry - avoid earrings or necklaces which can be pulled;</a:t>
            </a:r>
          </a:p>
          <a:p>
            <a:pPr lvl="2">
              <a:lnSpc>
                <a:spcPct val="107000"/>
              </a:lnSpc>
              <a:spcBef>
                <a:spcPts val="0"/>
              </a:spcBef>
              <a:spcAft>
                <a:spcPts val="800"/>
              </a:spcAft>
            </a:pPr>
            <a:r>
              <a:rPr lang="en-US" sz="1800" dirty="0">
                <a:effectLst/>
                <a:ea typeface="Calibri" panose="020F0502020204030204" pitchFamily="34" charset="0"/>
              </a:rPr>
              <a:t>Overly tight clothing can restrict movement;</a:t>
            </a:r>
          </a:p>
          <a:p>
            <a:pPr lvl="2">
              <a:lnSpc>
                <a:spcPct val="107000"/>
              </a:lnSpc>
              <a:spcBef>
                <a:spcPts val="0"/>
              </a:spcBef>
              <a:spcAft>
                <a:spcPts val="800"/>
              </a:spcAft>
            </a:pPr>
            <a:r>
              <a:rPr lang="en-US" sz="1800" dirty="0">
                <a:effectLst/>
                <a:ea typeface="Calibri" panose="020F0502020204030204" pitchFamily="34" charset="0"/>
              </a:rPr>
              <a:t>Overly loose clothing, or scarves can be caught;</a:t>
            </a:r>
          </a:p>
          <a:p>
            <a:pPr lvl="2">
              <a:lnSpc>
                <a:spcPct val="107000"/>
              </a:lnSpc>
              <a:spcBef>
                <a:spcPts val="0"/>
              </a:spcBef>
              <a:spcAft>
                <a:spcPts val="800"/>
              </a:spcAft>
            </a:pPr>
            <a:r>
              <a:rPr lang="en-US" sz="1800" dirty="0">
                <a:effectLst/>
                <a:ea typeface="Calibri" panose="020F0502020204030204" pitchFamily="34" charset="0"/>
              </a:rPr>
              <a:t>Stethoscopes, glasses, or name tags dangling from cords or chains</a:t>
            </a:r>
          </a:p>
          <a:p>
            <a:pPr marL="4762" lvl="1" indent="0">
              <a:lnSpc>
                <a:spcPct val="110000"/>
              </a:lnSpc>
              <a:buNone/>
            </a:pPr>
            <a:r>
              <a:rPr lang="en-US" sz="3000" b="1" u="sng" dirty="0">
                <a:cs typeface="Arial" panose="020B0604020202020204" pitchFamily="34" charset="0"/>
              </a:rPr>
              <a:t>Patient</a:t>
            </a:r>
          </a:p>
          <a:p>
            <a:pPr marL="461962" lvl="1" indent="-457200">
              <a:lnSpc>
                <a:spcPct val="110000"/>
              </a:lnSpc>
              <a:spcAft>
                <a:spcPts val="800"/>
              </a:spcAft>
            </a:pPr>
            <a:r>
              <a:rPr lang="en-US" sz="3100" b="1" dirty="0">
                <a:cs typeface="Arial" panose="020B0604020202020204" pitchFamily="34" charset="0"/>
              </a:rPr>
              <a:t>Ensure the patient dons a gown when they arrive to their room.</a:t>
            </a:r>
          </a:p>
          <a:p>
            <a:pPr lvl="2">
              <a:lnSpc>
                <a:spcPct val="107000"/>
              </a:lnSpc>
              <a:spcBef>
                <a:spcPts val="0"/>
              </a:spcBef>
              <a:spcAft>
                <a:spcPts val="800"/>
              </a:spcAft>
            </a:pPr>
            <a:r>
              <a:rPr lang="en-US" sz="1800" dirty="0"/>
              <a:t>This can help prevent a patient from reaching for something in his or her pockets that could be used as a weapon.</a:t>
            </a:r>
          </a:p>
          <a:p>
            <a:pPr marL="914400" lvl="2" indent="-452438">
              <a:lnSpc>
                <a:spcPct val="110000"/>
              </a:lnSpc>
            </a:pPr>
            <a:endParaRPr lang="en-US" sz="2600" dirty="0">
              <a:cs typeface="Arial" panose="020B0604020202020204" pitchFamily="34" charset="0"/>
            </a:endParaRPr>
          </a:p>
          <a:p>
            <a:endParaRPr lang="en-US" dirty="0"/>
          </a:p>
          <a:p>
            <a:endParaRPr lang="en-US" dirty="0"/>
          </a:p>
        </p:txBody>
      </p:sp>
      <p:sp>
        <p:nvSpPr>
          <p:cNvPr id="5" name="Slide Number Placeholder 4">
            <a:extLst>
              <a:ext uri="{FF2B5EF4-FFF2-40B4-BE49-F238E27FC236}">
                <a16:creationId xmlns:a16="http://schemas.microsoft.com/office/drawing/2014/main" id="{2393025F-9DEC-2D32-2FA1-EDCCDD826CC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7" name="Picture 6" descr="A picture containing person, posing, blue&#10;&#10;Description automatically generated">
            <a:extLst>
              <a:ext uri="{FF2B5EF4-FFF2-40B4-BE49-F238E27FC236}">
                <a16:creationId xmlns:a16="http://schemas.microsoft.com/office/drawing/2014/main" id="{0F0B61BE-247F-8017-E449-3B4198A8ADF9}"/>
              </a:ext>
            </a:extLst>
          </p:cNvPr>
          <p:cNvPicPr>
            <a:picLocks noChangeAspect="1"/>
          </p:cNvPicPr>
          <p:nvPr/>
        </p:nvPicPr>
        <p:blipFill rotWithShape="1">
          <a:blip r:embed="rId2">
            <a:extLst>
              <a:ext uri="{28A0092B-C50C-407E-A947-70E740481C1C}">
                <a14:useLocalDpi xmlns:a14="http://schemas.microsoft.com/office/drawing/2010/main" val="0"/>
              </a:ext>
            </a:extLst>
          </a:blip>
          <a:srcRect r="19685"/>
          <a:stretch/>
        </p:blipFill>
        <p:spPr>
          <a:xfrm>
            <a:off x="-179841" y="851216"/>
            <a:ext cx="3415109" cy="5120017"/>
          </a:xfrm>
          <a:prstGeom prst="rect">
            <a:avLst/>
          </a:prstGeom>
        </p:spPr>
      </p:pic>
    </p:spTree>
    <p:extLst>
      <p:ext uri="{BB962C8B-B14F-4D97-AF65-F5344CB8AC3E}">
        <p14:creationId xmlns:p14="http://schemas.microsoft.com/office/powerpoint/2010/main" val="134488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81B3-41F9-4E0A-99BE-BC0BC3AC3F68}"/>
              </a:ext>
            </a:extLst>
          </p:cNvPr>
          <p:cNvSpPr>
            <a:spLocks noGrp="1"/>
          </p:cNvSpPr>
          <p:nvPr>
            <p:ph type="title"/>
          </p:nvPr>
        </p:nvSpPr>
        <p:spPr>
          <a:xfrm>
            <a:off x="1576613" y="413113"/>
            <a:ext cx="10426700" cy="915193"/>
          </a:xfrm>
        </p:spPr>
        <p:txBody>
          <a:bodyPr/>
          <a:lstStyle/>
          <a:p>
            <a:r>
              <a:rPr lang="en-US" dirty="0"/>
              <a:t>Room Assessment</a:t>
            </a:r>
          </a:p>
        </p:txBody>
      </p:sp>
      <p:sp>
        <p:nvSpPr>
          <p:cNvPr id="3" name="Content Placeholder 2">
            <a:extLst>
              <a:ext uri="{FF2B5EF4-FFF2-40B4-BE49-F238E27FC236}">
                <a16:creationId xmlns:a16="http://schemas.microsoft.com/office/drawing/2014/main" id="{9B7E70ED-3C01-B116-FD61-A8672E0FA8F9}"/>
              </a:ext>
            </a:extLst>
          </p:cNvPr>
          <p:cNvSpPr>
            <a:spLocks noGrp="1"/>
          </p:cNvSpPr>
          <p:nvPr>
            <p:ph idx="4294967295"/>
          </p:nvPr>
        </p:nvSpPr>
        <p:spPr>
          <a:xfrm>
            <a:off x="615951" y="1475560"/>
            <a:ext cx="7565524" cy="4710113"/>
          </a:xfrm>
        </p:spPr>
        <p:txBody>
          <a:bodyPr>
            <a:normAutofit/>
          </a:bodyPr>
          <a:lstStyle/>
          <a:p>
            <a:pPr marL="919162" lvl="2" indent="-457200">
              <a:lnSpc>
                <a:spcPct val="110000"/>
              </a:lnSpc>
            </a:pPr>
            <a:r>
              <a:rPr lang="en-US" sz="2600" dirty="0">
                <a:cs typeface="Arial" panose="020B0604020202020204" pitchFamily="34" charset="0"/>
              </a:rPr>
              <a:t>Always be aware of your surroundings!</a:t>
            </a:r>
          </a:p>
          <a:p>
            <a:pPr>
              <a:buFont typeface="Wingdings" panose="05000000000000000000" pitchFamily="2" charset="2"/>
              <a:buChar char="v"/>
            </a:pPr>
            <a:endParaRPr lang="en-US" dirty="0"/>
          </a:p>
          <a:p>
            <a:endParaRPr lang="en-US" dirty="0"/>
          </a:p>
        </p:txBody>
      </p:sp>
      <p:sp>
        <p:nvSpPr>
          <p:cNvPr id="4" name="Date Placeholder 3">
            <a:extLst>
              <a:ext uri="{FF2B5EF4-FFF2-40B4-BE49-F238E27FC236}">
                <a16:creationId xmlns:a16="http://schemas.microsoft.com/office/drawing/2014/main" id="{453682AB-4F7C-5FB8-A1BF-9E3323813988}"/>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2393025F-9DEC-2D32-2FA1-EDCCDD826CC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13" name="Picture 2" descr="Spilled Coffee a Good or Bad Omen">
            <a:extLst>
              <a:ext uri="{FF2B5EF4-FFF2-40B4-BE49-F238E27FC236}">
                <a16:creationId xmlns:a16="http://schemas.microsoft.com/office/drawing/2014/main" id="{BD1A0D0E-AE43-1E46-3495-D2939DBB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932" y="2611506"/>
            <a:ext cx="5095031" cy="319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AD48-99A8-6B7D-A045-F2DDBA39B665}"/>
              </a:ext>
            </a:extLst>
          </p:cNvPr>
          <p:cNvSpPr>
            <a:spLocks noGrp="1"/>
          </p:cNvSpPr>
          <p:nvPr>
            <p:ph type="title"/>
          </p:nvPr>
        </p:nvSpPr>
        <p:spPr>
          <a:xfrm>
            <a:off x="1552665" y="302309"/>
            <a:ext cx="10426700" cy="915193"/>
          </a:xfrm>
        </p:spPr>
        <p:txBody>
          <a:bodyPr/>
          <a:lstStyle/>
          <a:p>
            <a:r>
              <a:rPr lang="en-US" dirty="0"/>
              <a:t>Clinical Risk Factors for Violence</a:t>
            </a:r>
          </a:p>
        </p:txBody>
      </p:sp>
      <p:sp>
        <p:nvSpPr>
          <p:cNvPr id="3" name="Content Placeholder 2">
            <a:extLst>
              <a:ext uri="{FF2B5EF4-FFF2-40B4-BE49-F238E27FC236}">
                <a16:creationId xmlns:a16="http://schemas.microsoft.com/office/drawing/2014/main" id="{E93F98A1-6F77-4063-AB0B-5C54D27AA045}"/>
              </a:ext>
            </a:extLst>
          </p:cNvPr>
          <p:cNvSpPr>
            <a:spLocks noGrp="1"/>
          </p:cNvSpPr>
          <p:nvPr>
            <p:ph idx="4294967295"/>
          </p:nvPr>
        </p:nvSpPr>
        <p:spPr>
          <a:xfrm>
            <a:off x="615950" y="1475560"/>
            <a:ext cx="10853037" cy="4710113"/>
          </a:xfrm>
        </p:spPr>
        <p:txBody>
          <a:bodyPr>
            <a:normAutofit/>
          </a:bodyPr>
          <a:lstStyle/>
          <a:p>
            <a:pPr marL="228600" lvl="1">
              <a:lnSpc>
                <a:spcPct val="70000"/>
              </a:lnSpc>
              <a:spcBef>
                <a:spcPts val="1000"/>
              </a:spcBef>
            </a:pPr>
            <a:endParaRPr lang="en-US" sz="2100" dirty="0"/>
          </a:p>
          <a:p>
            <a:pPr marL="347662" lvl="1" indent="-342900">
              <a:spcAft>
                <a:spcPts val="800"/>
              </a:spcAft>
            </a:pPr>
            <a:r>
              <a:rPr lang="en-US" sz="2100" dirty="0">
                <a:cs typeface="Arial" panose="020B0604020202020204" pitchFamily="34" charset="0"/>
              </a:rPr>
              <a:t>Under the influence of drugs or alcohol</a:t>
            </a:r>
          </a:p>
          <a:p>
            <a:pPr marL="347662" lvl="1" indent="-342900">
              <a:spcAft>
                <a:spcPts val="800"/>
              </a:spcAft>
            </a:pPr>
            <a:r>
              <a:rPr lang="en-US" sz="2100" dirty="0">
                <a:cs typeface="Arial" panose="020B0604020202020204" pitchFamily="34" charset="0"/>
              </a:rPr>
              <a:t>In pain</a:t>
            </a:r>
          </a:p>
          <a:p>
            <a:pPr marL="347662" lvl="1" indent="-342900">
              <a:spcAft>
                <a:spcPts val="800"/>
              </a:spcAft>
            </a:pPr>
            <a:r>
              <a:rPr lang="en-US" sz="2100" dirty="0">
                <a:cs typeface="Arial" panose="020B0604020202020204" pitchFamily="34" charset="0"/>
              </a:rPr>
              <a:t>History of violence</a:t>
            </a:r>
          </a:p>
          <a:p>
            <a:pPr marL="347662" lvl="1" indent="-342900">
              <a:spcAft>
                <a:spcPts val="800"/>
              </a:spcAft>
            </a:pPr>
            <a:r>
              <a:rPr lang="en-US" sz="2100" dirty="0">
                <a:cs typeface="Arial" panose="020B0604020202020204" pitchFamily="34" charset="0"/>
              </a:rPr>
              <a:t>Cognitive impairment</a:t>
            </a:r>
          </a:p>
          <a:p>
            <a:pPr marL="347662" lvl="1" indent="-342900">
              <a:spcAft>
                <a:spcPts val="800"/>
              </a:spcAft>
            </a:pPr>
            <a:r>
              <a:rPr lang="en-US" sz="2100" dirty="0">
                <a:cs typeface="Arial" panose="020B0604020202020204" pitchFamily="34" charset="0"/>
              </a:rPr>
              <a:t>In the criminal justice system</a:t>
            </a:r>
          </a:p>
          <a:p>
            <a:pPr marL="347662" lvl="1" indent="-342900">
              <a:spcAft>
                <a:spcPts val="800"/>
              </a:spcAft>
            </a:pPr>
            <a:r>
              <a:rPr lang="en-US" sz="2100" dirty="0">
                <a:cs typeface="Arial" panose="020B0604020202020204" pitchFamily="34" charset="0"/>
              </a:rPr>
              <a:t>Angry about clinical relationships</a:t>
            </a:r>
          </a:p>
          <a:p>
            <a:pPr marL="347662" lvl="1" indent="-342900">
              <a:spcAft>
                <a:spcPts val="800"/>
              </a:spcAft>
            </a:pPr>
            <a:r>
              <a:rPr lang="en-US" sz="2100" dirty="0">
                <a:cs typeface="Arial" panose="020B0604020202020204" pitchFamily="34" charset="0"/>
              </a:rPr>
              <a:t>Certain psychiatric diagnoses and/or medical diagnoses</a:t>
            </a:r>
          </a:p>
          <a:p>
            <a:pPr marL="228600" lvl="1">
              <a:lnSpc>
                <a:spcPct val="70000"/>
              </a:lnSpc>
              <a:spcBef>
                <a:spcPts val="1000"/>
              </a:spcBef>
            </a:pPr>
            <a:endParaRPr lang="en-US" dirty="0"/>
          </a:p>
          <a:p>
            <a:endParaRPr lang="en-US" dirty="0"/>
          </a:p>
        </p:txBody>
      </p:sp>
      <p:sp>
        <p:nvSpPr>
          <p:cNvPr id="4" name="Date Placeholder 3">
            <a:extLst>
              <a:ext uri="{FF2B5EF4-FFF2-40B4-BE49-F238E27FC236}">
                <a16:creationId xmlns:a16="http://schemas.microsoft.com/office/drawing/2014/main" id="{27E937B2-C3B5-0E6A-357D-487D094A3812}"/>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C118834-695E-4EF8-891C-F5446A4A738C}" type="datetime4">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December 10, 2025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65123539-270C-F2A9-313F-9F59B26542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BA588B-FE2C-44F2-BEA8-1DA178661794}" type="slidenum">
              <a:rPr kumimoji="0" lang="en-US" sz="1800" b="0" i="0" u="none" strike="noStrike" kern="1200" cap="none" spc="0" normalizeH="0" baseline="0" noProof="0" smtClean="0">
                <a:ln>
                  <a:noFill/>
                </a:ln>
                <a:solidFill>
                  <a:srgbClr val="0B934F"/>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0B934F"/>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D60B695-6E4A-6C45-A3EA-B321F7BCF03D}"/>
              </a:ext>
            </a:extLst>
          </p:cNvPr>
          <p:cNvPicPr>
            <a:picLocks noChangeAspect="1"/>
          </p:cNvPicPr>
          <p:nvPr/>
        </p:nvPicPr>
        <p:blipFill>
          <a:blip r:embed="rId2"/>
          <a:stretch>
            <a:fillRect/>
          </a:stretch>
        </p:blipFill>
        <p:spPr>
          <a:xfrm>
            <a:off x="7751853" y="1874637"/>
            <a:ext cx="3481177" cy="1955979"/>
          </a:xfrm>
          <a:prstGeom prst="rect">
            <a:avLst/>
          </a:prstGeom>
        </p:spPr>
      </p:pic>
    </p:spTree>
    <p:extLst>
      <p:ext uri="{BB962C8B-B14F-4D97-AF65-F5344CB8AC3E}">
        <p14:creationId xmlns:p14="http://schemas.microsoft.com/office/powerpoint/2010/main" val="16733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HPPTTemplate.potx" id="{9AE8253B-7DF4-40C1-9F82-CBECED8FF29D}" vid="{C9191335-8826-4396-8EAE-CCDA050DF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1233</Words>
  <Application>Microsoft Office PowerPoint</Application>
  <PresentationFormat>Widescreen</PresentationFormat>
  <Paragraphs>181</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Arial</vt:lpstr>
      <vt:lpstr>Calibri</vt:lpstr>
      <vt:lpstr>Calibri Light</vt:lpstr>
      <vt:lpstr>Open Sans</vt:lpstr>
      <vt:lpstr>Times New Roman</vt:lpstr>
      <vt:lpstr>Wingdings</vt:lpstr>
      <vt:lpstr>1_Office Theme</vt:lpstr>
      <vt:lpstr>PowerPoint Presentation</vt:lpstr>
      <vt:lpstr>Objectives</vt:lpstr>
      <vt:lpstr>Workplace Violence in Healthcare</vt:lpstr>
      <vt:lpstr>Workplace Violence Definitions</vt:lpstr>
      <vt:lpstr>Four Types of Workplace Violence</vt:lpstr>
      <vt:lpstr>No Tolerance for Workplace Violence</vt:lpstr>
      <vt:lpstr>Dressing for Safety</vt:lpstr>
      <vt:lpstr>Room Assessment</vt:lpstr>
      <vt:lpstr>Clinical Risk Factors for Violence</vt:lpstr>
      <vt:lpstr>Be Aware of Your Work Environment</vt:lpstr>
      <vt:lpstr>Be Attuned to Patient Behaviors</vt:lpstr>
      <vt:lpstr>Tactics to Protect Yourself</vt:lpstr>
      <vt:lpstr>De-Escalation Techniques</vt:lpstr>
      <vt:lpstr>When a Patient Acts Combative or Violent</vt:lpstr>
      <vt:lpstr>Post Event Actions - Patient</vt:lpstr>
      <vt:lpstr>Post Event Actions - Employee</vt:lpstr>
      <vt:lpstr>Employee Support </vt:lpstr>
      <vt:lpstr>Wearable Duress Buttons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Rogers, Kristan E.</dc:creator>
  <cp:lastModifiedBy>Rogers, Kristan E.</cp:lastModifiedBy>
  <cp:revision>1</cp:revision>
  <dcterms:created xsi:type="dcterms:W3CDTF">2025-12-10T18:43:15Z</dcterms:created>
  <dcterms:modified xsi:type="dcterms:W3CDTF">2025-12-10T18:43:57Z</dcterms:modified>
</cp:coreProperties>
</file>